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8" r:id="rId3"/>
    <p:sldId id="276" r:id="rId5"/>
    <p:sldId id="280" r:id="rId6"/>
    <p:sldId id="286" r:id="rId7"/>
    <p:sldId id="324" r:id="rId8"/>
    <p:sldId id="325" r:id="rId9"/>
    <p:sldId id="343" r:id="rId10"/>
    <p:sldId id="356" r:id="rId11"/>
    <p:sldId id="331" r:id="rId12"/>
    <p:sldId id="330" r:id="rId13"/>
    <p:sldId id="334" r:id="rId14"/>
    <p:sldId id="283" r:id="rId15"/>
    <p:sldId id="291" r:id="rId16"/>
    <p:sldId id="345" r:id="rId17"/>
    <p:sldId id="346" r:id="rId18"/>
    <p:sldId id="347" r:id="rId19"/>
    <p:sldId id="284" r:id="rId20"/>
    <p:sldId id="335" r:id="rId21"/>
    <p:sldId id="277"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2" userDrawn="1">
          <p15:clr>
            <a:srgbClr val="A4A3A4"/>
          </p15:clr>
        </p15:guide>
        <p15:guide id="2" pos="39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924"/>
    <a:srgbClr val="C00000"/>
    <a:srgbClr val="FF3F3F"/>
    <a:srgbClr val="FFC1C1"/>
    <a:srgbClr val="FF6969"/>
    <a:srgbClr val="005CA1"/>
    <a:srgbClr val="B2B2B2"/>
    <a:srgbClr val="004A82"/>
    <a:srgbClr val="00355C"/>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94923" autoAdjust="0"/>
  </p:normalViewPr>
  <p:slideViewPr>
    <p:cSldViewPr snapToGrid="0" showGuides="1">
      <p:cViewPr varScale="1">
        <p:scale>
          <a:sx n="103" d="100"/>
          <a:sy n="103" d="100"/>
        </p:scale>
        <p:origin x="636" y="76"/>
      </p:cViewPr>
      <p:guideLst>
        <p:guide orient="horz" pos="2122"/>
        <p:guide pos="3905"/>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28.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bg1"/>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C17F9E5-2C3F-427E-9E18-8DB1205C1BD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wmf"/><Relationship Id="rId2" Type="http://schemas.openxmlformats.org/officeDocument/2006/relationships/oleObject" Target="../embeddings/oleObject1.bin"/><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1.wmf"/><Relationship Id="rId2" Type="http://schemas.openxmlformats.org/officeDocument/2006/relationships/oleObject" Target="../embeddings/oleObject2.bin"/><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image" Target="../media/image31.wmf"/><Relationship Id="rId2" Type="http://schemas.openxmlformats.org/officeDocument/2006/relationships/oleObject" Target="../embeddings/oleObject3.bin"/><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1.wmf"/><Relationship Id="rId2" Type="http://schemas.openxmlformats.org/officeDocument/2006/relationships/oleObject" Target="../embeddings/oleObject4.bin"/><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microsoft.com/office/2007/relationships/hdphoto" Target="../media/image5.wdp"/><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0" Type="http://schemas.openxmlformats.org/officeDocument/2006/relationships/notesSlide" Target="../notesSlides/notesSlide2.xml"/><Relationship Id="rId3" Type="http://schemas.openxmlformats.org/officeDocument/2006/relationships/tags" Target="../tags/tag3.xml"/><Relationship Id="rId29" Type="http://schemas.openxmlformats.org/officeDocument/2006/relationships/slideLayout" Target="../slideLayouts/slideLayout2.xml"/><Relationship Id="rId28" Type="http://schemas.openxmlformats.org/officeDocument/2006/relationships/image" Target="../media/image6.png"/><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0" Type="http://schemas.openxmlformats.org/officeDocument/2006/relationships/notesSlide" Target="../notesSlides/notesSlide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t="20323" r="14726" b="48018"/>
          <a:stretch>
            <a:fillRect/>
          </a:stretch>
        </p:blipFill>
        <p:spPr>
          <a:xfrm>
            <a:off x="-190" y="5705274"/>
            <a:ext cx="5870824" cy="1634689"/>
          </a:xfrm>
          <a:prstGeom prst="rect">
            <a:avLst/>
          </a:prstGeom>
        </p:spPr>
      </p:pic>
      <p:grpSp>
        <p:nvGrpSpPr>
          <p:cNvPr id="2" name="组合 1"/>
          <p:cNvGrpSpPr/>
          <p:nvPr/>
        </p:nvGrpSpPr>
        <p:grpSpPr>
          <a:xfrm>
            <a:off x="4705866"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13335" y="5398770"/>
            <a:ext cx="12192000" cy="2028190"/>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166068"/>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80110" y="3183255"/>
            <a:ext cx="10495915" cy="1938020"/>
          </a:xfrm>
          <a:prstGeom prst="rect">
            <a:avLst/>
          </a:prstGeom>
          <a:noFill/>
        </p:spPr>
        <p:txBody>
          <a:bodyPr wrap="square" rtlCol="0">
            <a:spAutoFit/>
          </a:bodyPr>
          <a:lstStyle/>
          <a:p>
            <a:pPr algn="ctr"/>
            <a:r>
              <a:rPr lang="en-US" altLang="zh-CN" sz="4000" b="1" dirty="0">
                <a:solidFill>
                  <a:srgbClr val="014924"/>
                </a:solidFill>
                <a:latin typeface="微软雅黑" panose="020B0503020204020204" pitchFamily="34" charset="-122"/>
                <a:ea typeface="微软雅黑" panose="020B0503020204020204" pitchFamily="34" charset="-122"/>
                <a:sym typeface="+mn-ea"/>
              </a:rPr>
              <a:t>Reduced cross sections of electron and neutrino charged current quasielastic scattering on nuclei</a:t>
            </a:r>
            <a:endParaRPr lang="en-US" altLang="zh-CN" sz="4000" b="1" dirty="0">
              <a:solidFill>
                <a:srgbClr val="014924"/>
              </a:solidFill>
              <a:latin typeface="微软雅黑" panose="020B0503020204020204" pitchFamily="34" charset="-122"/>
              <a:ea typeface="微软雅黑" panose="020B0503020204020204" pitchFamily="34" charset="-122"/>
              <a:sym typeface="+mn-ea"/>
            </a:endParaRPr>
          </a:p>
        </p:txBody>
      </p:sp>
      <p:sp>
        <p:nvSpPr>
          <p:cNvPr id="19" name="文本框 18"/>
          <p:cNvSpPr txBox="1"/>
          <p:nvPr/>
        </p:nvSpPr>
        <p:spPr>
          <a:xfrm>
            <a:off x="880231" y="5926649"/>
            <a:ext cx="285150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院系：物理与天文学院 </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3722118" y="5926649"/>
            <a:ext cx="2109902"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专业：物理学</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877079" y="5973445"/>
            <a:ext cx="2738602" cy="36830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汇报人：</a:t>
            </a:r>
            <a:r>
              <a:rPr lang="zh-CN" altLang="en-US" dirty="0">
                <a:solidFill>
                  <a:schemeClr val="bg1"/>
                </a:solidFill>
                <a:latin typeface="微软雅黑" panose="020B0503020204020204" pitchFamily="34" charset="-122"/>
                <a:ea typeface="微软雅黑" panose="020B0503020204020204" pitchFamily="34" charset="-122"/>
              </a:rPr>
              <a:t>冯仟潞</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班得瑞 - Endless Horizon">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cstate="print"/>
          <a:stretch>
            <a:fillRect/>
          </a:stretch>
        </p:blipFill>
        <p:spPr>
          <a:xfrm>
            <a:off x="-933450" y="8217"/>
            <a:ext cx="609600" cy="609600"/>
          </a:xfrm>
          <a:prstGeom prst="rect">
            <a:avLst/>
          </a:prstGeom>
        </p:spPr>
      </p:pic>
      <p:pic>
        <p:nvPicPr>
          <p:cNvPr id="6" name="图片 5"/>
          <p:cNvPicPr>
            <a:picLocks noChangeAspect="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14939" y="650634"/>
            <a:ext cx="1936392" cy="1930811"/>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644017" y="144940"/>
            <a:ext cx="994410" cy="582295"/>
          </a:xfrm>
          <a:prstGeom prst="rect">
            <a:avLst/>
          </a:prstGeom>
          <a:noFill/>
        </p:spPr>
        <p:txBody>
          <a:bodyPr wrap="none" lIns="91436" tIns="45718" rIns="91436" bIns="45718" rtlCol="0">
            <a:spAutoFit/>
          </a:bodyPr>
          <a:lstStyle/>
          <a:p>
            <a:pPr algn="l"/>
            <a:r>
              <a:rPr lang="zh-CN"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sz="3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1637665" y="217805"/>
            <a:ext cx="11043285" cy="481330"/>
            <a:chOff x="2574803" y="217491"/>
            <a:chExt cx="10106094" cy="481397"/>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574803" y="239719"/>
              <a:ext cx="875153" cy="459169"/>
            </a:xfrm>
            <a:prstGeom prst="rect">
              <a:avLst/>
            </a:prstGeom>
            <a:noFill/>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sym typeface="+mn-ea"/>
                </a:rPr>
                <a:t>Model</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13" name="文本框 12"/>
          <p:cNvSpPr txBox="1"/>
          <p:nvPr/>
        </p:nvSpPr>
        <p:spPr>
          <a:xfrm>
            <a:off x="688340" y="1421765"/>
            <a:ext cx="10799445" cy="2168525"/>
          </a:xfrm>
          <a:prstGeom prst="rect">
            <a:avLst/>
          </a:prstGeom>
          <a:noFill/>
        </p:spPr>
        <p:txBody>
          <a:bodyPr wrap="square" rtlCol="0">
            <a:spAutoFit/>
          </a:bodyPr>
          <a:p>
            <a:pPr fontAlgn="auto">
              <a:lnSpc>
                <a:spcPct val="150000"/>
              </a:lnSpc>
            </a:pPr>
            <a:r>
              <a:rPr lang="zh-CN" altLang="en-US"/>
              <a:t>采用的原子核结构为独立粒子壳模型。在该</a:t>
            </a:r>
            <a:r>
              <a:rPr lang="zh-CN" altLang="en-US"/>
              <a:t>近似下：</a:t>
            </a:r>
            <a:endParaRPr lang="zh-CN" altLang="en-US"/>
          </a:p>
          <a:p>
            <a:pPr marL="285750" indent="-285750" fontAlgn="auto">
              <a:lnSpc>
                <a:spcPct val="150000"/>
              </a:lnSpc>
              <a:buFont typeface="Arial" panose="020B0604020202020204" pitchFamily="34" charset="0"/>
              <a:buChar char="•"/>
            </a:pPr>
            <a:r>
              <a:rPr lang="en-US" altLang="zh-CN" baseline="30000"/>
              <a:t>12</a:t>
            </a:r>
            <a:r>
              <a:rPr lang="en-US" altLang="zh-CN"/>
              <a:t>C</a:t>
            </a:r>
            <a:r>
              <a:rPr lang="zh-CN" altLang="en-US"/>
              <a:t>的模型空间包括</a:t>
            </a:r>
            <a:r>
              <a:rPr lang="en-US" altLang="zh-CN" baseline="30000">
                <a:sym typeface="+mn-ea"/>
              </a:rPr>
              <a:t>11</a:t>
            </a:r>
            <a:r>
              <a:rPr lang="en-US" altLang="zh-CN">
                <a:sym typeface="+mn-ea"/>
              </a:rPr>
              <a:t>C</a:t>
            </a:r>
            <a:r>
              <a:rPr lang="zh-CN" altLang="en-US">
                <a:sym typeface="+mn-ea"/>
              </a:rPr>
              <a:t>或</a:t>
            </a:r>
            <a:r>
              <a:rPr lang="en-US" altLang="zh-CN" baseline="30000">
                <a:sym typeface="+mn-ea"/>
              </a:rPr>
              <a:t>11</a:t>
            </a:r>
            <a:r>
              <a:rPr lang="en-US" altLang="zh-CN">
                <a:sym typeface="+mn-ea"/>
              </a:rPr>
              <a:t>B</a:t>
            </a:r>
            <a:r>
              <a:rPr lang="zh-CN" altLang="en-US">
                <a:sym typeface="+mn-ea"/>
              </a:rPr>
              <a:t>中</a:t>
            </a:r>
            <a:r>
              <a:rPr lang="en-US" altLang="zh-CN"/>
              <a:t>1s</a:t>
            </a:r>
            <a:r>
              <a:rPr lang="en-US" altLang="zh-CN" baseline="-25000"/>
              <a:t>1/2</a:t>
            </a:r>
            <a:r>
              <a:rPr lang="zh-CN" altLang="en-US"/>
              <a:t>和</a:t>
            </a:r>
            <a:r>
              <a:rPr lang="en-US" altLang="zh-CN"/>
              <a:t>1p</a:t>
            </a:r>
            <a:r>
              <a:rPr lang="en-US" altLang="zh-CN" baseline="-25000"/>
              <a:t>3/2</a:t>
            </a:r>
            <a:r>
              <a:rPr lang="zh-CN" altLang="en-US">
                <a:sym typeface="+mn-ea"/>
              </a:rPr>
              <a:t>的粒子</a:t>
            </a:r>
            <a:r>
              <a:rPr lang="en-US" altLang="zh-CN">
                <a:sym typeface="+mn-ea"/>
              </a:rPr>
              <a:t>-</a:t>
            </a:r>
            <a:r>
              <a:rPr lang="zh-CN" altLang="en-US">
                <a:sym typeface="+mn-ea"/>
              </a:rPr>
              <a:t>空穴态</a:t>
            </a:r>
            <a:endParaRPr lang="en-US" altLang="zh-CN"/>
          </a:p>
          <a:p>
            <a:pPr marL="285750" indent="-285750" fontAlgn="auto">
              <a:lnSpc>
                <a:spcPct val="150000"/>
              </a:lnSpc>
              <a:buFont typeface="Arial" panose="020B0604020202020204" pitchFamily="34" charset="0"/>
              <a:buChar char="•"/>
            </a:pPr>
            <a:r>
              <a:rPr lang="en-US" altLang="zh-CN" baseline="30000"/>
              <a:t>16</a:t>
            </a:r>
            <a:r>
              <a:rPr lang="en-US" altLang="zh-CN"/>
              <a:t>O</a:t>
            </a:r>
            <a:r>
              <a:rPr lang="zh-CN" altLang="en-US"/>
              <a:t>的模型空间包括</a:t>
            </a:r>
            <a:r>
              <a:rPr lang="en-US" altLang="zh-CN" baseline="30000"/>
              <a:t>15</a:t>
            </a:r>
            <a:r>
              <a:rPr lang="en-US" altLang="zh-CN"/>
              <a:t>O</a:t>
            </a:r>
            <a:r>
              <a:rPr lang="zh-CN" altLang="en-US"/>
              <a:t>和</a:t>
            </a:r>
            <a:r>
              <a:rPr lang="en-US" altLang="zh-CN" baseline="30000"/>
              <a:t>15</a:t>
            </a:r>
            <a:r>
              <a:rPr lang="en-US" altLang="zh-CN"/>
              <a:t>N</a:t>
            </a:r>
            <a:r>
              <a:rPr lang="zh-CN" altLang="en-US"/>
              <a:t>中的1s</a:t>
            </a:r>
            <a:r>
              <a:rPr lang="zh-CN" altLang="en-US" baseline="-25000"/>
              <a:t>1/2</a:t>
            </a:r>
            <a:r>
              <a:rPr lang="zh-CN" altLang="en-US"/>
              <a:t>,1p</a:t>
            </a:r>
            <a:r>
              <a:rPr lang="zh-CN" altLang="en-US" baseline="-25000"/>
              <a:t>3/2</a:t>
            </a:r>
            <a:r>
              <a:rPr lang="zh-CN" altLang="en-US"/>
              <a:t>, 和 1p</a:t>
            </a:r>
            <a:r>
              <a:rPr lang="zh-CN" altLang="en-US" baseline="-25000"/>
              <a:t>1/2</a:t>
            </a:r>
            <a:r>
              <a:rPr lang="zh-CN" altLang="en-US">
                <a:sym typeface="+mn-ea"/>
              </a:rPr>
              <a:t>的粒子</a:t>
            </a:r>
            <a:r>
              <a:rPr lang="en-US" altLang="zh-CN">
                <a:sym typeface="+mn-ea"/>
              </a:rPr>
              <a:t>-</a:t>
            </a:r>
            <a:r>
              <a:rPr lang="zh-CN" altLang="en-US">
                <a:sym typeface="+mn-ea"/>
              </a:rPr>
              <a:t>空穴态</a:t>
            </a:r>
            <a:endParaRPr lang="zh-CN" altLang="en-US">
              <a:sym typeface="+mn-ea"/>
            </a:endParaRPr>
          </a:p>
          <a:p>
            <a:pPr marL="285750" indent="-285750" fontAlgn="auto">
              <a:lnSpc>
                <a:spcPct val="150000"/>
              </a:lnSpc>
              <a:buFont typeface="Arial" panose="020B0604020202020204" pitchFamily="34" charset="0"/>
              <a:buChar char="•"/>
            </a:pPr>
            <a:r>
              <a:rPr lang="en-US" altLang="zh-CN" baseline="30000"/>
              <a:t>40</a:t>
            </a:r>
            <a:r>
              <a:rPr lang="en-US" altLang="zh-CN"/>
              <a:t>Ar</a:t>
            </a:r>
            <a:r>
              <a:rPr lang="zh-CN" altLang="en-US"/>
              <a:t>的模型空间由</a:t>
            </a:r>
            <a:r>
              <a:rPr lang="en-US" altLang="zh-CN" baseline="30000"/>
              <a:t>39</a:t>
            </a:r>
            <a:r>
              <a:rPr lang="en-US" altLang="zh-CN"/>
              <a:t>Cl</a:t>
            </a:r>
            <a:r>
              <a:rPr lang="zh-CN" altLang="en-US"/>
              <a:t>中的1s</a:t>
            </a:r>
            <a:r>
              <a:rPr lang="zh-CN" altLang="en-US" baseline="-25000"/>
              <a:t>1/2</a:t>
            </a:r>
            <a:r>
              <a:rPr lang="zh-CN" altLang="en-US"/>
              <a:t>,1p</a:t>
            </a:r>
            <a:r>
              <a:rPr lang="zh-CN" altLang="en-US" baseline="-25000"/>
              <a:t>3/2</a:t>
            </a:r>
            <a:r>
              <a:rPr lang="zh-CN" altLang="en-US"/>
              <a:t>,1p</a:t>
            </a:r>
            <a:r>
              <a:rPr lang="zh-CN" altLang="en-US" baseline="-25000"/>
              <a:t>1/2</a:t>
            </a:r>
            <a:r>
              <a:rPr lang="zh-CN" altLang="en-US"/>
              <a:t>,1d</a:t>
            </a:r>
            <a:r>
              <a:rPr lang="zh-CN" altLang="en-US" baseline="-25000"/>
              <a:t>5/2</a:t>
            </a:r>
            <a:r>
              <a:rPr lang="zh-CN" altLang="en-US"/>
              <a:t>,2s</a:t>
            </a:r>
            <a:r>
              <a:rPr lang="zh-CN" altLang="en-US" baseline="-25000"/>
              <a:t>1/2</a:t>
            </a:r>
            <a:r>
              <a:rPr lang="zh-CN" altLang="en-US"/>
              <a:t>和1d</a:t>
            </a:r>
            <a:r>
              <a:rPr lang="zh-CN" altLang="en-US" baseline="-25000"/>
              <a:t>3/2</a:t>
            </a:r>
            <a:r>
              <a:rPr lang="zh-CN" altLang="en-US"/>
              <a:t>以及</a:t>
            </a:r>
            <a:r>
              <a:rPr lang="en-US" altLang="zh-CN" baseline="30000"/>
              <a:t>39</a:t>
            </a:r>
            <a:r>
              <a:rPr lang="en-US" altLang="zh-CN"/>
              <a:t>Ar</a:t>
            </a:r>
            <a:r>
              <a:rPr lang="zh-CN" altLang="en-US"/>
              <a:t>，1s</a:t>
            </a:r>
            <a:r>
              <a:rPr lang="zh-CN" altLang="en-US" baseline="-25000"/>
              <a:t>1/2</a:t>
            </a:r>
            <a:r>
              <a:rPr lang="zh-CN" altLang="en-US"/>
              <a:t>,</a:t>
            </a:r>
            <a:r>
              <a:rPr lang="en-US" altLang="zh-CN"/>
              <a:t> </a:t>
            </a:r>
            <a:r>
              <a:rPr lang="zh-CN" altLang="en-US"/>
              <a:t>1p</a:t>
            </a:r>
            <a:r>
              <a:rPr lang="zh-CN" altLang="en-US" baseline="-25000"/>
              <a:t>3/2</a:t>
            </a:r>
            <a:r>
              <a:rPr lang="zh-CN" altLang="en-US"/>
              <a:t>,</a:t>
            </a:r>
            <a:r>
              <a:rPr lang="en-US" altLang="zh-CN"/>
              <a:t> </a:t>
            </a:r>
            <a:r>
              <a:rPr lang="zh-CN" altLang="en-US"/>
              <a:t>1p</a:t>
            </a:r>
            <a:r>
              <a:rPr lang="zh-CN" altLang="en-US" baseline="-25000"/>
              <a:t>1/2</a:t>
            </a:r>
            <a:r>
              <a:rPr lang="zh-CN" altLang="en-US"/>
              <a:t>,</a:t>
            </a:r>
            <a:r>
              <a:rPr lang="en-US" altLang="zh-CN"/>
              <a:t> </a:t>
            </a:r>
            <a:r>
              <a:rPr lang="zh-CN" altLang="en-US"/>
              <a:t>1d</a:t>
            </a:r>
            <a:r>
              <a:rPr lang="zh-CN" altLang="en-US" baseline="-25000"/>
              <a:t>5/2</a:t>
            </a:r>
            <a:r>
              <a:rPr lang="zh-CN" altLang="en-US"/>
              <a:t>,</a:t>
            </a:r>
            <a:r>
              <a:rPr lang="en-US" altLang="zh-CN"/>
              <a:t> </a:t>
            </a:r>
            <a:r>
              <a:rPr lang="zh-CN" altLang="en-US"/>
              <a:t>2s</a:t>
            </a:r>
            <a:r>
              <a:rPr lang="zh-CN" altLang="en-US" baseline="-25000"/>
              <a:t>1/2</a:t>
            </a:r>
            <a:r>
              <a:rPr lang="zh-CN" altLang="en-US"/>
              <a:t>,</a:t>
            </a:r>
            <a:r>
              <a:rPr lang="en-US" altLang="zh-CN"/>
              <a:t> </a:t>
            </a:r>
            <a:r>
              <a:rPr lang="zh-CN" altLang="en-US"/>
              <a:t>1d</a:t>
            </a:r>
            <a:r>
              <a:rPr lang="zh-CN" altLang="en-US" baseline="-25000"/>
              <a:t>3/2</a:t>
            </a:r>
            <a:r>
              <a:rPr lang="zh-CN" altLang="en-US"/>
              <a:t>, 和 1 f</a:t>
            </a:r>
            <a:r>
              <a:rPr lang="zh-CN" altLang="en-US" baseline="-25000"/>
              <a:t>7/2</a:t>
            </a:r>
            <a:r>
              <a:rPr lang="zh-CN" altLang="en-US"/>
              <a:t>的粒子</a:t>
            </a:r>
            <a:r>
              <a:rPr lang="en-US" altLang="zh-CN"/>
              <a:t>-</a:t>
            </a:r>
            <a:r>
              <a:rPr lang="zh-CN" altLang="en-US"/>
              <a:t>空穴态</a:t>
            </a:r>
            <a:r>
              <a:rPr lang="zh-CN" altLang="en-US"/>
              <a:t>组成</a:t>
            </a:r>
            <a:endParaRPr lang="zh-CN" altLang="en-US"/>
          </a:p>
        </p:txBody>
      </p:sp>
      <mc:AlternateContent xmlns:mc="http://schemas.openxmlformats.org/markup-compatibility/2006">
        <mc:Choice xmlns:a14="http://schemas.microsoft.com/office/drawing/2010/main" Requires="a14">
          <p:sp>
            <p:nvSpPr>
              <p:cNvPr id="20" name="文本框 19"/>
              <p:cNvSpPr txBox="1"/>
              <p:nvPr/>
            </p:nvSpPr>
            <p:spPr>
              <a:xfrm>
                <a:off x="688340" y="3759200"/>
                <a:ext cx="10754360" cy="2738755"/>
              </a:xfrm>
              <a:prstGeom prst="rect">
                <a:avLst/>
              </a:prstGeom>
              <a:noFill/>
            </p:spPr>
            <p:txBody>
              <a:bodyPr wrap="square" rtlCol="0">
                <a:spAutoFit/>
              </a:bodyPr>
              <a:p>
                <a:pPr fontAlgn="auto">
                  <a:lnSpc>
                    <a:spcPct val="150000"/>
                  </a:lnSpc>
                </a:pPr>
                <a:r>
                  <a:rPr lang="zh-CN" altLang="en-US"/>
                  <a:t>在独立粒子壳模型中，相对论束缚态波函数</a:t>
                </a:r>
                <a14:m>
                  <m:oMath xmlns:m="http://schemas.openxmlformats.org/officeDocument/2006/math">
                    <m:r>
                      <a:rPr lang="en-US" altLang="zh-CN" i="1">
                        <a:latin typeface="Cambria Math" panose="02040503050406030204" pitchFamily="18" charset="0"/>
                        <a:cs typeface="Cambria Math" panose="02040503050406030204" pitchFamily="18" charset="0"/>
                      </a:rPr>
                      <m:t>𝛷</m:t>
                    </m:r>
                  </m:oMath>
                </a14:m>
                <a:r>
                  <a:rPr lang="zh-CN" altLang="en-US">
                    <a:latin typeface="Cambria Math" panose="02040503050406030204" pitchFamily="18" charset="0"/>
                    <a:cs typeface="Cambria Math" panose="02040503050406030204" pitchFamily="18" charset="0"/>
                  </a:rPr>
                  <a:t>是利用相对论平均场方法得到的狄拉克方程的</a:t>
                </a:r>
                <a:r>
                  <a:rPr lang="zh-CN" altLang="en-US">
                    <a:latin typeface="Cambria Math" panose="02040503050406030204" pitchFamily="18" charset="0"/>
                    <a:cs typeface="Cambria Math" panose="02040503050406030204" pitchFamily="18" charset="0"/>
                  </a:rPr>
                  <a:t>解。核子的束缚态波函数由 TIMORA 程序计算得出，其归一化因子 𝑆(𝛼)是相对于独立粒子壳模型（IPSM）轨道完全占据情况的归一化因子。</a:t>
                </a:r>
                <a:endParaRPr lang="zh-CN" altLang="en-US">
                  <a:latin typeface="Cambria Math" panose="02040503050406030204" pitchFamily="18" charset="0"/>
                  <a:cs typeface="Cambria Math" panose="02040503050406030204" pitchFamily="18" charset="0"/>
                </a:endParaRPr>
              </a:p>
              <a:p>
                <a:pPr fontAlgn="auto">
                  <a:lnSpc>
                    <a:spcPct val="100000"/>
                  </a:lnSpc>
                </a:pPr>
                <a:endParaRPr lang="zh-CN" altLang="en-US">
                  <a:latin typeface="Cambria Math" panose="02040503050406030204" pitchFamily="18" charset="0"/>
                  <a:cs typeface="Cambria Math" panose="02040503050406030204" pitchFamily="18" charset="0"/>
                </a:endParaRPr>
              </a:p>
              <a:p>
                <a:pPr fontAlgn="auto">
                  <a:lnSpc>
                    <a:spcPct val="100000"/>
                  </a:lnSpc>
                </a:pPr>
                <a:r>
                  <a:rPr lang="zh-CN" altLang="en-US">
                    <a:latin typeface="Cambria Math" panose="02040503050406030204" pitchFamily="18" charset="0"/>
                    <a:cs typeface="Cambria Math" panose="02040503050406030204" pitchFamily="18" charset="0"/>
                  </a:rPr>
                  <a:t>如：通过利用相对论畸变波冲量近似（</a:t>
                </a:r>
                <a:r>
                  <a:rPr lang="en-US" altLang="zh-CN">
                    <a:latin typeface="Cambria Math" panose="02040503050406030204" pitchFamily="18" charset="0"/>
                    <a:cs typeface="Cambria Math" panose="02040503050406030204" pitchFamily="18" charset="0"/>
                  </a:rPr>
                  <a:t>RDWIA</a:t>
                </a:r>
                <a:r>
                  <a:rPr lang="zh-CN" altLang="en-US">
                    <a:latin typeface="Cambria Math" panose="02040503050406030204" pitchFamily="18" charset="0"/>
                    <a:cs typeface="Cambria Math" panose="02040503050406030204" pitchFamily="18" charset="0"/>
                  </a:rPr>
                  <a:t>）分析</a:t>
                </a:r>
                <a:r>
                  <a:rPr lang="en-US" altLang="zh-CN">
                    <a:latin typeface="Cambria Math" panose="02040503050406030204" pitchFamily="18" charset="0"/>
                    <a:cs typeface="Cambria Math" panose="02040503050406030204" pitchFamily="18" charset="0"/>
                  </a:rPr>
                  <a:t>Jlab</a:t>
                </a:r>
                <a:r>
                  <a:rPr lang="zh-CN" altLang="en-US">
                    <a:latin typeface="Cambria Math" panose="02040503050406030204" pitchFamily="18" charset="0"/>
                    <a:cs typeface="Cambria Math" panose="02040503050406030204" pitchFamily="18" charset="0"/>
                  </a:rPr>
                  <a:t>的数据，对</a:t>
                </a:r>
                <a:r>
                  <a:rPr lang="en-US" altLang="zh-CN" baseline="30000">
                    <a:latin typeface="Cambria Math" panose="02040503050406030204" pitchFamily="18" charset="0"/>
                    <a:cs typeface="Cambria Math" panose="02040503050406030204" pitchFamily="18" charset="0"/>
                  </a:rPr>
                  <a:t>12</a:t>
                </a:r>
                <a:r>
                  <a:rPr lang="en-US" altLang="zh-CN">
                    <a:latin typeface="Cambria Math" panose="02040503050406030204" pitchFamily="18" charset="0"/>
                    <a:cs typeface="Cambria Math" panose="02040503050406030204" pitchFamily="18" charset="0"/>
                  </a:rPr>
                  <a:t>C</a:t>
                </a:r>
                <a:r>
                  <a:rPr lang="zh-CN" altLang="en-US">
                    <a:latin typeface="Cambria Math" panose="02040503050406030204" pitchFamily="18" charset="0"/>
                    <a:cs typeface="Cambria Math" panose="02040503050406030204" pitchFamily="18" charset="0"/>
                  </a:rPr>
                  <a:t>，有</a:t>
                </a:r>
                <a14:m>
                  <m:oMath xmlns:m="http://schemas.openxmlformats.org/officeDocument/2006/math">
                    <m:r>
                      <a:rPr lang="en-US" altLang="zh-CN" i="1">
                        <a:latin typeface="Cambria Math" panose="02040503050406030204" pitchFamily="18" charset="0"/>
                        <a:cs typeface="Cambria Math" panose="02040503050406030204" pitchFamily="18" charset="0"/>
                      </a:rPr>
                      <m:t>𝑆</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3</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84</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𝑆</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𝑠</m:t>
                        </m:r>
                      </m:e>
                      <m:sub>
                        <m:r>
                          <a:rPr lang="en-US" altLang="zh-CN" i="1">
                            <a:latin typeface="Cambria Math" panose="02040503050406030204" pitchFamily="18" charset="0"/>
                            <a:cs typeface="Cambria Math" panose="02040503050406030204" pitchFamily="18" charset="0"/>
                          </a:rPr>
                          <m:t>1</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2</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100</m:t>
                    </m:r>
                    <m:r>
                      <a:rPr lang="en-US" altLang="zh-CN" i="1">
                        <a:latin typeface="Cambria Math" panose="02040503050406030204" pitchFamily="18" charset="0"/>
                        <a:cs typeface="Cambria Math" panose="02040503050406030204" pitchFamily="18" charset="0"/>
                      </a:rPr>
                      <m:t>%</m:t>
                    </m:r>
                  </m:oMath>
                </a14:m>
                <a:endParaRPr lang="en-US" altLang="zh-CN" i="1">
                  <a:latin typeface="Cambria Math" panose="02040503050406030204" pitchFamily="18" charset="0"/>
                  <a:cs typeface="Cambria Math" panose="02040503050406030204" pitchFamily="18" charset="0"/>
                </a:endParaRPr>
              </a:p>
              <a:p>
                <a:pPr fontAlgn="auto">
                  <a:lnSpc>
                    <a:spcPct val="100000"/>
                  </a:lnSpc>
                </a:pPr>
                <a:endParaRPr lang="zh-CN" altLang="en-US">
                  <a:latin typeface="Cambria Math" panose="02040503050406030204" pitchFamily="18" charset="0"/>
                  <a:cs typeface="Cambria Math" panose="02040503050406030204" pitchFamily="18" charset="0"/>
                </a:endParaRPr>
              </a:p>
              <a:p>
                <a:pPr fontAlgn="auto">
                  <a:lnSpc>
                    <a:spcPct val="100000"/>
                  </a:lnSpc>
                </a:pPr>
                <a:r>
                  <a:rPr lang="zh-CN" altLang="en-US">
                    <a:latin typeface="Cambria Math" panose="02040503050406030204" pitchFamily="18" charset="0"/>
                    <a:cs typeface="Cambria Math" panose="02040503050406030204" pitchFamily="18" charset="0"/>
                  </a:rPr>
                  <a:t>假设观测到的强度缺失是由核子间的短程关联引起，通过该假设得到的空穴态缺失</a:t>
                </a:r>
                <a:r>
                  <a:rPr lang="zh-CN" altLang="en-US">
                    <a:latin typeface="Cambria Math" panose="02040503050406030204" pitchFamily="18" charset="0"/>
                    <a:cs typeface="Cambria Math" panose="02040503050406030204" pitchFamily="18" charset="0"/>
                  </a:rPr>
                  <a:t>同实验相符</a:t>
                </a:r>
                <a:endParaRPr lang="zh-CN" altLang="en-US">
                  <a:latin typeface="Cambria Math" panose="02040503050406030204" pitchFamily="18" charset="0"/>
                  <a:cs typeface="Cambria Math" panose="02040503050406030204" pitchFamily="18"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688340" y="3759200"/>
                <a:ext cx="10754360" cy="2738755"/>
              </a:xfrm>
              <a:prstGeom prst="rect">
                <a:avLst/>
              </a:prstGeom>
              <a:blipFill rotWithShape="1">
                <a:blip r:embed="rId2"/>
                <a:stretch>
                  <a:fillRect/>
                </a:stretch>
              </a:blipFill>
            </p:spPr>
            <p:txBody>
              <a:bodyPr/>
              <a:lstStyle/>
              <a:p>
                <a:r>
                  <a:rPr lang="zh-CN" altLang="en-US">
                    <a:noFill/>
                  </a:rPr>
                  <a:t> </a:t>
                </a:r>
              </a:p>
            </p:txBody>
          </p:sp>
        </mc:Fallback>
      </mc:AlternateContent>
      <p:sp>
        <p:nvSpPr>
          <p:cNvPr id="21" name="文本框 20"/>
          <p:cNvSpPr txBox="1"/>
          <p:nvPr/>
        </p:nvSpPr>
        <p:spPr>
          <a:xfrm>
            <a:off x="694690" y="958215"/>
            <a:ext cx="5258435" cy="368300"/>
          </a:xfrm>
          <a:prstGeom prst="rect">
            <a:avLst/>
          </a:prstGeom>
          <a:noFill/>
        </p:spPr>
        <p:txBody>
          <a:bodyPr wrap="square" rtlCol="0">
            <a:spAutoFit/>
          </a:bodyPr>
          <a:p>
            <a:pPr marL="285750" indent="-285750">
              <a:buFont typeface="Wingdings" panose="05000000000000000000" charset="0"/>
              <a:buChar char="Ø"/>
            </a:pPr>
            <a:r>
              <a:rPr lang="zh-CN" altLang="en-US" b="1"/>
              <a:t>束缚态波函数</a:t>
            </a:r>
            <a:endParaRPr lang="zh-CN" alt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644017" y="144940"/>
            <a:ext cx="994410" cy="582295"/>
          </a:xfrm>
          <a:prstGeom prst="rect">
            <a:avLst/>
          </a:prstGeom>
          <a:noFill/>
        </p:spPr>
        <p:txBody>
          <a:bodyPr wrap="none" lIns="91436" tIns="45718" rIns="91436" bIns="45718" rtlCol="0">
            <a:spAutoFit/>
          </a:bodyPr>
          <a:lstStyle/>
          <a:p>
            <a:pPr algn="l"/>
            <a:r>
              <a:rPr lang="zh-CN" sz="3200" dirty="0">
                <a:solidFill>
                  <a:schemeClr val="tx1">
                    <a:lumMod val="65000"/>
                    <a:lumOff val="35000"/>
                  </a:schemeClr>
                </a:solidFill>
                <a:latin typeface="微软雅黑" panose="020B0503020204020204" pitchFamily="34" charset="-122"/>
                <a:ea typeface="微软雅黑" panose="020B0503020204020204" pitchFamily="34" charset="-122"/>
                <a:sym typeface="+mn-ea"/>
              </a:rPr>
              <a:t>模型</a:t>
            </a:r>
            <a:endParaRPr lang="zh-CN" sz="3200"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p:txBody>
      </p:sp>
      <p:grpSp>
        <p:nvGrpSpPr>
          <p:cNvPr id="15" name="组合 14"/>
          <p:cNvGrpSpPr/>
          <p:nvPr/>
        </p:nvGrpSpPr>
        <p:grpSpPr>
          <a:xfrm>
            <a:off x="1638935" y="217805"/>
            <a:ext cx="11042015" cy="439480"/>
            <a:chOff x="2574803" y="217491"/>
            <a:chExt cx="10106094"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574803" y="239719"/>
              <a:ext cx="904893" cy="274358"/>
            </a:xfrm>
            <a:prstGeom prst="rect">
              <a:avLst/>
            </a:prstGeom>
            <a:noFill/>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sym typeface="+mn-ea"/>
                </a:rPr>
                <a:t>M</a:t>
              </a:r>
              <a:r>
                <a:rPr lang="en-US" altLang="zh-CN" sz="1200" dirty="0">
                  <a:solidFill>
                    <a:schemeClr val="bg1"/>
                  </a:solidFill>
                  <a:latin typeface="微软雅黑" panose="020B0503020204020204" pitchFamily="34" charset="-122"/>
                  <a:ea typeface="微软雅黑" panose="020B0503020204020204" pitchFamily="34" charset="-122"/>
                  <a:sym typeface="+mn-ea"/>
                </a:rPr>
                <a:t>odel</a:t>
              </a:r>
              <a:endParaRPr lang="en-US" altLang="zh-CN" sz="1200" dirty="0">
                <a:solidFill>
                  <a:schemeClr val="bg1"/>
                </a:solidFill>
                <a:latin typeface="微软雅黑" panose="020B0503020204020204" pitchFamily="34" charset="-122"/>
                <a:ea typeface="微软雅黑" panose="020B0503020204020204" pitchFamily="34" charset="-122"/>
                <a:sym typeface="+mn-ea"/>
              </a:endParaRPr>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2" name="文本框 1"/>
          <p:cNvSpPr txBox="1"/>
          <p:nvPr/>
        </p:nvSpPr>
        <p:spPr>
          <a:xfrm>
            <a:off x="643890" y="4821555"/>
            <a:ext cx="6096000" cy="368300"/>
          </a:xfrm>
          <a:prstGeom prst="rect">
            <a:avLst/>
          </a:prstGeom>
          <a:noFill/>
        </p:spPr>
        <p:txBody>
          <a:bodyPr wrap="square" rtlCol="0" anchor="t">
            <a:spAutoFit/>
          </a:bodyPr>
          <a:p>
            <a:pPr marL="457200" indent="-457200">
              <a:buFont typeface="Wingdings" panose="05000000000000000000" charset="0"/>
              <a:buChar char="Ø"/>
            </a:pPr>
            <a:r>
              <a:rPr lang="zh-CN" altLang="en-US" sz="1800" b="1">
                <a:sym typeface="+mn-ea"/>
              </a:rPr>
              <a:t>出射核子波函数</a:t>
            </a:r>
            <a:endParaRPr lang="zh-CN" altLang="en-US" sz="1800" b="1">
              <a:sym typeface="+mn-ea"/>
            </a:endParaRPr>
          </a:p>
        </p:txBody>
      </p:sp>
      <p:sp>
        <p:nvSpPr>
          <p:cNvPr id="13" name="文本框 12"/>
          <p:cNvSpPr txBox="1"/>
          <p:nvPr/>
        </p:nvSpPr>
        <p:spPr>
          <a:xfrm>
            <a:off x="643890" y="878205"/>
            <a:ext cx="10219055" cy="368300"/>
          </a:xfrm>
          <a:prstGeom prst="rect">
            <a:avLst/>
          </a:prstGeom>
          <a:noFill/>
        </p:spPr>
        <p:txBody>
          <a:bodyPr wrap="square" rtlCol="0">
            <a:spAutoFit/>
          </a:bodyPr>
          <a:p>
            <a:r>
              <a:rPr lang="zh-CN" altLang="en-US"/>
              <a:t>利用平均场方法计算</a:t>
            </a:r>
            <a:r>
              <a:rPr lang="en-US" altLang="zh-CN" baseline="30000"/>
              <a:t>12</a:t>
            </a:r>
            <a:r>
              <a:rPr lang="en-US" altLang="zh-CN"/>
              <a:t>C,</a:t>
            </a:r>
            <a:r>
              <a:rPr lang="en-US" altLang="zh-CN" baseline="30000"/>
              <a:t>16</a:t>
            </a:r>
            <a:r>
              <a:rPr lang="en-US" altLang="zh-CN"/>
              <a:t>O,</a:t>
            </a:r>
            <a:r>
              <a:rPr lang="en-US" altLang="zh-CN" baseline="30000"/>
              <a:t>40</a:t>
            </a:r>
            <a:r>
              <a:rPr lang="en-US" altLang="zh-CN"/>
              <a:t>Ar</a:t>
            </a:r>
            <a:r>
              <a:rPr lang="zh-CN" altLang="en-US"/>
              <a:t>占据轨道上质子的动量分布（假设中子的动量分布与质子</a:t>
            </a:r>
            <a:r>
              <a:rPr lang="zh-CN" altLang="en-US"/>
              <a:t>一致）</a:t>
            </a:r>
            <a:endParaRPr lang="zh-CN" altLang="en-US"/>
          </a:p>
        </p:txBody>
      </p:sp>
      <p:pic>
        <p:nvPicPr>
          <p:cNvPr id="20" name="图片 19"/>
          <p:cNvPicPr>
            <a:picLocks noChangeAspect="1"/>
          </p:cNvPicPr>
          <p:nvPr/>
        </p:nvPicPr>
        <p:blipFill>
          <a:blip r:embed="rId2"/>
          <a:stretch>
            <a:fillRect/>
          </a:stretch>
        </p:blipFill>
        <p:spPr>
          <a:xfrm>
            <a:off x="643890" y="1397635"/>
            <a:ext cx="3522980" cy="3272790"/>
          </a:xfrm>
          <a:prstGeom prst="rect">
            <a:avLst/>
          </a:prstGeom>
        </p:spPr>
      </p:pic>
      <p:pic>
        <p:nvPicPr>
          <p:cNvPr id="21" name="图片 20"/>
          <p:cNvPicPr>
            <a:picLocks noChangeAspect="1"/>
          </p:cNvPicPr>
          <p:nvPr/>
        </p:nvPicPr>
        <p:blipFill>
          <a:blip r:embed="rId3"/>
          <a:stretch>
            <a:fillRect/>
          </a:stretch>
        </p:blipFill>
        <p:spPr>
          <a:xfrm>
            <a:off x="4398010" y="1397635"/>
            <a:ext cx="3549015" cy="3273425"/>
          </a:xfrm>
          <a:prstGeom prst="rect">
            <a:avLst/>
          </a:prstGeom>
        </p:spPr>
      </p:pic>
      <p:pic>
        <p:nvPicPr>
          <p:cNvPr id="22" name="图片 21"/>
          <p:cNvPicPr>
            <a:picLocks noChangeAspect="1"/>
          </p:cNvPicPr>
          <p:nvPr/>
        </p:nvPicPr>
        <p:blipFill>
          <a:blip r:embed="rId4"/>
          <a:stretch>
            <a:fillRect/>
          </a:stretch>
        </p:blipFill>
        <p:spPr>
          <a:xfrm>
            <a:off x="8178165" y="1397635"/>
            <a:ext cx="3453765" cy="3272790"/>
          </a:xfrm>
          <a:prstGeom prst="rect">
            <a:avLst/>
          </a:prstGeom>
        </p:spPr>
      </p:pic>
      <mc:AlternateContent xmlns:mc="http://schemas.openxmlformats.org/markup-compatibility/2006">
        <mc:Choice xmlns:a14="http://schemas.microsoft.com/office/drawing/2010/main" Requires="a14">
          <p:sp>
            <p:nvSpPr>
              <p:cNvPr id="23" name="文本框 22"/>
              <p:cNvSpPr txBox="1"/>
              <p:nvPr/>
            </p:nvSpPr>
            <p:spPr>
              <a:xfrm>
                <a:off x="643890" y="5248910"/>
                <a:ext cx="10988040" cy="922020"/>
              </a:xfrm>
              <a:prstGeom prst="rect">
                <a:avLst/>
              </a:prstGeom>
              <a:noFill/>
            </p:spPr>
            <p:txBody>
              <a:bodyPr wrap="square" rtlCol="0">
                <a:spAutoFit/>
              </a:bodyPr>
              <a:p>
                <a:pPr fontAlgn="auto">
                  <a:lnSpc>
                    <a:spcPct val="150000"/>
                  </a:lnSpc>
                </a:pPr>
                <a:r>
                  <a:rPr lang="zh-CN" altLang="en-US">
                    <a:sym typeface="+mn-ea"/>
                  </a:rPr>
                  <a:t>考虑末态相互作用的情况下，采用</a:t>
                </a:r>
                <a:r>
                  <a:rPr lang="en-US" altLang="zh-CN">
                    <a:sym typeface="+mn-ea"/>
                  </a:rPr>
                  <a:t>RDWIA</a:t>
                </a:r>
                <a:r>
                  <a:rPr lang="zh-CN" altLang="en-US">
                    <a:sym typeface="+mn-ea"/>
                  </a:rPr>
                  <a:t>方法，此时出射核子的畸变波函数</a:t>
                </a:r>
                <a14:m>
                  <m:oMath xmlns:m="http://schemas.openxmlformats.org/officeDocument/2006/math">
                    <m:r>
                      <a:rPr lang="en-US" altLang="zh-CN" i="1">
                        <a:latin typeface="Cambria Math" panose="02040503050406030204" pitchFamily="18" charset="0"/>
                        <a:cs typeface="Cambria Math" panose="02040503050406030204" pitchFamily="18" charset="0"/>
                        <a:sym typeface="+mn-ea"/>
                      </a:rPr>
                      <m:t>𝛹</m:t>
                    </m:r>
                  </m:oMath>
                </a14:m>
                <a:r>
                  <a:rPr lang="zh-CN" altLang="en-US">
                    <a:latin typeface="Cambria Math" panose="02040503050406030204" pitchFamily="18" charset="0"/>
                    <a:cs typeface="Cambria Math" panose="02040503050406030204" pitchFamily="18" charset="0"/>
                    <a:sym typeface="+mn-ea"/>
                  </a:rPr>
                  <a:t>为含一个相对论光学势的</a:t>
                </a:r>
                <a:r>
                  <a:rPr lang="zh-CN" altLang="en-US">
                    <a:latin typeface="Cambria Math" panose="02040503050406030204" pitchFamily="18" charset="0"/>
                    <a:cs typeface="Cambria Math" panose="02040503050406030204" pitchFamily="18" charset="0"/>
                    <a:sym typeface="+mn-ea"/>
                  </a:rPr>
                  <a:t>狄拉克方程的解</a:t>
                </a:r>
                <a:endParaRPr lang="zh-CN" altLang="en-US">
                  <a:latin typeface="Cambria Math" panose="02040503050406030204" pitchFamily="18" charset="0"/>
                  <a:cs typeface="Cambria Math" panose="02040503050406030204" pitchFamily="18" charset="0"/>
                  <a:sym typeface="+mn-ea"/>
                </a:endParaRPr>
              </a:p>
            </p:txBody>
          </p:sp>
        </mc:Choice>
        <mc:Fallback>
          <p:sp>
            <p:nvSpPr>
              <p:cNvPr id="23" name="文本框 22"/>
              <p:cNvSpPr txBox="1">
                <a:spLocks noRot="1" noChangeAspect="1" noMove="1" noResize="1" noEditPoints="1" noAdjustHandles="1" noChangeArrowheads="1" noChangeShapeType="1" noTextEdit="1"/>
              </p:cNvSpPr>
              <p:nvPr/>
            </p:nvSpPr>
            <p:spPr>
              <a:xfrm>
                <a:off x="643890" y="5248910"/>
                <a:ext cx="10988040" cy="922020"/>
              </a:xfrm>
              <a:prstGeom prst="rect">
                <a:avLst/>
              </a:prstGeom>
              <a:blipFill rotWithShape="1">
                <a:blip r:embed="rId5"/>
                <a:stretch>
                  <a:fillRect/>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7" name="矩形 16"/>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4</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2950335" y="2781038"/>
            <a:ext cx="4448810" cy="828675"/>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研究结果及分析</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2950384" y="3644229"/>
            <a:ext cx="3319780" cy="367030"/>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Research Result and A</a:t>
            </a:r>
            <a:r>
              <a:rPr lang="en-US" altLang="zh-CN" dirty="0">
                <a:solidFill>
                  <a:schemeClr val="bg1"/>
                </a:solidFill>
                <a:latin typeface="微软雅黑" panose="020B0503020204020204" pitchFamily="34" charset="-122"/>
                <a:ea typeface="微软雅黑" panose="020B0503020204020204" pitchFamily="34" charset="-122"/>
              </a:rPr>
              <a:t>nalysis</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23546" b="8830"/>
          <a:stretch>
            <a:fillRect/>
          </a:stretch>
        </p:blipFill>
        <p:spPr>
          <a:xfrm>
            <a:off x="9815333" y="135922"/>
            <a:ext cx="2376667" cy="7345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30264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与分析</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727450" y="217805"/>
            <a:ext cx="9334500" cy="439420"/>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27212" y="244804"/>
              <a:ext cx="2871664" cy="274396"/>
            </a:xfrm>
            <a:prstGeom prst="rect">
              <a:avLst/>
            </a:prstGeom>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sym typeface="+mn-ea"/>
                </a:rPr>
                <a:t>Research Result and Analysis</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33" name="图片 32"/>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graphicFrame>
        <p:nvGraphicFramePr>
          <p:cNvPr id="36" name="对象 35">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7" name="" r:id="rId2" imgW="114300" imgH="215900" progId="Equation.KSEE3">
                  <p:embed/>
                </p:oleObj>
              </mc:Choice>
              <mc:Fallback>
                <p:oleObj name="" r:id="rId2" imgW="114300" imgH="215900" progId="Equation.KSEE3">
                  <p:embed/>
                  <p:pic>
                    <p:nvPicPr>
                      <p:cNvPr id="0" name="图片 1026"/>
                      <p:cNvPicPr/>
                      <p:nvPr/>
                    </p:nvPicPr>
                    <p:blipFill>
                      <a:blip r:embed="rId3"/>
                      <a:stretch>
                        <a:fillRect/>
                      </a:stretch>
                    </p:blipFill>
                    <p:spPr>
                      <a:xfrm>
                        <a:off x="6038850" y="3321050"/>
                        <a:ext cx="114300" cy="215900"/>
                      </a:xfrm>
                      <a:prstGeom prst="rect">
                        <a:avLst/>
                      </a:prstGeom>
                    </p:spPr>
                  </p:pic>
                </p:oleObj>
              </mc:Fallback>
            </mc:AlternateContent>
          </a:graphicData>
        </a:graphic>
      </p:graphicFrame>
      <p:pic>
        <p:nvPicPr>
          <p:cNvPr id="2" name="图片 1"/>
          <p:cNvPicPr>
            <a:picLocks noChangeAspect="1"/>
          </p:cNvPicPr>
          <p:nvPr/>
        </p:nvPicPr>
        <p:blipFill>
          <a:blip r:embed="rId4"/>
          <a:stretch>
            <a:fillRect/>
          </a:stretch>
        </p:blipFill>
        <p:spPr>
          <a:xfrm>
            <a:off x="778510" y="1549400"/>
            <a:ext cx="3682365" cy="2286635"/>
          </a:xfrm>
          <a:prstGeom prst="rect">
            <a:avLst/>
          </a:prstGeom>
        </p:spPr>
      </p:pic>
      <p:sp>
        <p:nvSpPr>
          <p:cNvPr id="3" name="文本框 2"/>
          <p:cNvSpPr txBox="1"/>
          <p:nvPr/>
        </p:nvSpPr>
        <p:spPr>
          <a:xfrm>
            <a:off x="701040" y="660400"/>
            <a:ext cx="10590530" cy="922020"/>
          </a:xfrm>
          <a:prstGeom prst="rect">
            <a:avLst/>
          </a:prstGeom>
          <a:noFill/>
        </p:spPr>
        <p:txBody>
          <a:bodyPr wrap="square" rtlCol="0">
            <a:spAutoFit/>
          </a:bodyPr>
          <a:p>
            <a:pPr fontAlgn="auto">
              <a:lnSpc>
                <a:spcPct val="150000"/>
              </a:lnSpc>
            </a:pPr>
            <a:r>
              <a:rPr lang="zh-CN" altLang="en-US"/>
              <a:t>利用</a:t>
            </a:r>
            <a:r>
              <a:rPr lang="en-US" altLang="zh-CN"/>
              <a:t>RDWIA</a:t>
            </a:r>
            <a:r>
              <a:rPr lang="zh-CN" altLang="en-US"/>
              <a:t>计算电子、中微子、反中微子与</a:t>
            </a:r>
            <a:r>
              <a:rPr lang="en-US" altLang="zh-CN" baseline="30000"/>
              <a:t>12</a:t>
            </a:r>
            <a:r>
              <a:rPr lang="en-US" altLang="zh-CN"/>
              <a:t>C</a:t>
            </a:r>
            <a:r>
              <a:rPr lang="zh-CN" altLang="en-US"/>
              <a:t>原子核散射的归一化散射截面关于</a:t>
            </a:r>
            <a:r>
              <a:rPr lang="zh-CN" altLang="en-US"/>
              <a:t>缺失动量的函数，并将其与</a:t>
            </a:r>
            <a:r>
              <a:rPr lang="zh-CN" altLang="en-US"/>
              <a:t>实验结果对比</a:t>
            </a:r>
            <a:endParaRPr lang="zh-CN" altLang="en-US"/>
          </a:p>
        </p:txBody>
      </p:sp>
      <p:sp>
        <p:nvSpPr>
          <p:cNvPr id="4" name="文本框 3"/>
          <p:cNvSpPr txBox="1"/>
          <p:nvPr/>
        </p:nvSpPr>
        <p:spPr>
          <a:xfrm>
            <a:off x="4650105" y="1696720"/>
            <a:ext cx="7094220" cy="1753235"/>
          </a:xfrm>
          <a:prstGeom prst="rect">
            <a:avLst/>
          </a:prstGeom>
          <a:noFill/>
        </p:spPr>
        <p:txBody>
          <a:bodyPr wrap="square" rtlCol="0">
            <a:spAutoFit/>
          </a:bodyPr>
          <a:p>
            <a:pPr marL="285750" indent="-285750" fontAlgn="auto">
              <a:lnSpc>
                <a:spcPct val="150000"/>
              </a:lnSpc>
              <a:buFont typeface="Wingdings" panose="05000000000000000000" charset="0"/>
              <a:buChar char="l"/>
            </a:pPr>
            <a:r>
              <a:rPr lang="zh-CN" altLang="en-US"/>
              <a:t>与</a:t>
            </a:r>
            <a:r>
              <a:rPr lang="en-US" altLang="zh-CN"/>
              <a:t>Jlab</a:t>
            </a:r>
            <a:r>
              <a:rPr lang="zh-CN" altLang="en-US"/>
              <a:t>实验数据</a:t>
            </a:r>
            <a:r>
              <a:rPr lang="zh-CN" altLang="en-US"/>
              <a:t>对比</a:t>
            </a:r>
            <a:endParaRPr lang="zh-CN" altLang="en-US"/>
          </a:p>
          <a:p>
            <a:pPr marL="285750" indent="-285750" fontAlgn="auto">
              <a:lnSpc>
                <a:spcPct val="150000"/>
              </a:lnSpc>
              <a:buFont typeface="Arial" panose="020B0604020202020204" pitchFamily="34" charset="0"/>
              <a:buChar char="•"/>
            </a:pPr>
            <a:r>
              <a:rPr lang="zh-CN" altLang="en-US"/>
              <a:t>电子与（反）中微子在与原子核发生散射时，其归一化截面几乎没有差异，因此可用同样的公式表示</a:t>
            </a:r>
            <a:r>
              <a:rPr lang="zh-CN" altLang="en-US"/>
              <a:t>该过程</a:t>
            </a:r>
            <a:endParaRPr lang="zh-CN" altLang="en-US"/>
          </a:p>
          <a:p>
            <a:pPr marL="285750" indent="-285750" fontAlgn="auto">
              <a:lnSpc>
                <a:spcPct val="150000"/>
              </a:lnSpc>
              <a:buFont typeface="Arial" panose="020B0604020202020204" pitchFamily="34" charset="0"/>
              <a:buChar char="•"/>
            </a:pPr>
            <a:r>
              <a:rPr lang="zh-CN" altLang="en-US"/>
              <a:t>计算出的结果与</a:t>
            </a:r>
            <a:r>
              <a:rPr lang="zh-CN" altLang="en-US"/>
              <a:t>实验数据符合良好</a:t>
            </a:r>
            <a:endParaRPr lang="zh-CN" altLang="en-US"/>
          </a:p>
        </p:txBody>
      </p:sp>
      <p:pic>
        <p:nvPicPr>
          <p:cNvPr id="7" name="图片 6"/>
          <p:cNvPicPr>
            <a:picLocks noChangeAspect="1"/>
          </p:cNvPicPr>
          <p:nvPr/>
        </p:nvPicPr>
        <p:blipFill>
          <a:blip r:embed="rId5"/>
          <a:stretch>
            <a:fillRect/>
          </a:stretch>
        </p:blipFill>
        <p:spPr>
          <a:xfrm>
            <a:off x="778510" y="4082415"/>
            <a:ext cx="3681730" cy="2243455"/>
          </a:xfrm>
          <a:prstGeom prst="rect">
            <a:avLst/>
          </a:prstGeom>
        </p:spPr>
      </p:pic>
      <p:sp>
        <p:nvSpPr>
          <p:cNvPr id="15" name="文本框 14"/>
          <p:cNvSpPr txBox="1"/>
          <p:nvPr/>
        </p:nvSpPr>
        <p:spPr>
          <a:xfrm>
            <a:off x="4650105" y="4226560"/>
            <a:ext cx="7094220" cy="922020"/>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a:t>只取</a:t>
            </a:r>
            <a:r>
              <a:rPr lang="en-US" altLang="zh-CN"/>
              <a:t>p</a:t>
            </a:r>
            <a:r>
              <a:rPr lang="en-US" altLang="zh-CN" baseline="-25000"/>
              <a:t>m</a:t>
            </a:r>
            <a:r>
              <a:rPr lang="zh-CN" altLang="en-US"/>
              <a:t>大于零的部分，与不同实验室进行的不同中微子入射能量时的结果进行对比，计算与结果符合</a:t>
            </a:r>
            <a:r>
              <a:rPr lang="zh-CN" altLang="en-US"/>
              <a:t>得较好</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30264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与分析</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727450" y="217805"/>
            <a:ext cx="9334500" cy="439420"/>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27212" y="244804"/>
              <a:ext cx="2871664" cy="274396"/>
            </a:xfrm>
            <a:prstGeom prst="rect">
              <a:avLst/>
            </a:prstGeom>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sym typeface="+mn-ea"/>
                </a:rPr>
                <a:t>Research Result and Analysis</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33" name="图片 32"/>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graphicFrame>
        <p:nvGraphicFramePr>
          <p:cNvPr id="36" name="对象 35">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7" name="" r:id="rId2" imgW="114300" imgH="215900" progId="Equation.KSEE3">
                  <p:embed/>
                </p:oleObj>
              </mc:Choice>
              <mc:Fallback>
                <p:oleObj name="" r:id="rId2" imgW="114300" imgH="215900" progId="Equation.KSEE3">
                  <p:embed/>
                  <p:pic>
                    <p:nvPicPr>
                      <p:cNvPr id="0" name="图片 1026"/>
                      <p:cNvPicPr/>
                      <p:nvPr/>
                    </p:nvPicPr>
                    <p:blipFill>
                      <a:blip r:embed="rId3"/>
                      <a:stretch>
                        <a:fillRect/>
                      </a:stretch>
                    </p:blipFill>
                    <p:spPr>
                      <a:xfrm>
                        <a:off x="6038850" y="3321050"/>
                        <a:ext cx="114300" cy="215900"/>
                      </a:xfrm>
                      <a:prstGeom prst="rect">
                        <a:avLst/>
                      </a:prstGeom>
                    </p:spPr>
                  </p:pic>
                </p:oleObj>
              </mc:Fallback>
            </mc:AlternateContent>
          </a:graphicData>
        </a:graphic>
      </p:graphicFrame>
      <p:sp>
        <p:nvSpPr>
          <p:cNvPr id="3" name="文本框 2"/>
          <p:cNvSpPr txBox="1"/>
          <p:nvPr/>
        </p:nvSpPr>
        <p:spPr>
          <a:xfrm>
            <a:off x="643890" y="679450"/>
            <a:ext cx="10590530" cy="922020"/>
          </a:xfrm>
          <a:prstGeom prst="rect">
            <a:avLst/>
          </a:prstGeom>
          <a:noFill/>
        </p:spPr>
        <p:txBody>
          <a:bodyPr wrap="square" rtlCol="0">
            <a:spAutoFit/>
          </a:bodyPr>
          <a:p>
            <a:pPr fontAlgn="auto">
              <a:lnSpc>
                <a:spcPct val="150000"/>
              </a:lnSpc>
            </a:pPr>
            <a:r>
              <a:rPr lang="zh-CN" altLang="en-US">
                <a:sym typeface="+mn-ea"/>
              </a:rPr>
              <a:t>计算电子、中微子、反中微子与</a:t>
            </a:r>
            <a:r>
              <a:rPr lang="en-US" altLang="zh-CN" baseline="30000">
                <a:sym typeface="+mn-ea"/>
              </a:rPr>
              <a:t>16</a:t>
            </a:r>
            <a:r>
              <a:rPr lang="en-US" altLang="zh-CN">
                <a:sym typeface="+mn-ea"/>
              </a:rPr>
              <a:t>O</a:t>
            </a:r>
            <a:r>
              <a:rPr lang="zh-CN" altLang="en-US">
                <a:sym typeface="+mn-ea"/>
              </a:rPr>
              <a:t>原子核散射的归一化散射截面关于</a:t>
            </a:r>
            <a:r>
              <a:rPr lang="zh-CN" altLang="en-US">
                <a:sym typeface="+mn-ea"/>
              </a:rPr>
              <a:t>缺失动量的函数，并将其与</a:t>
            </a:r>
            <a:r>
              <a:rPr lang="en-US" altLang="zh-CN">
                <a:sym typeface="+mn-ea"/>
              </a:rPr>
              <a:t>Saclay</a:t>
            </a:r>
            <a:r>
              <a:rPr lang="zh-CN" altLang="en-US">
                <a:sym typeface="+mn-ea"/>
              </a:rPr>
              <a:t>和</a:t>
            </a:r>
            <a:r>
              <a:rPr lang="en-US" altLang="zh-CN">
                <a:sym typeface="+mn-ea"/>
              </a:rPr>
              <a:t>NIKHEF</a:t>
            </a:r>
            <a:r>
              <a:rPr lang="zh-CN" altLang="en-US">
                <a:sym typeface="+mn-ea"/>
              </a:rPr>
              <a:t>实验结果对比</a:t>
            </a:r>
            <a:endParaRPr lang="zh-CN" altLang="en-US"/>
          </a:p>
        </p:txBody>
      </p:sp>
      <p:pic>
        <p:nvPicPr>
          <p:cNvPr id="8" name="图片 7"/>
          <p:cNvPicPr>
            <a:picLocks noChangeAspect="1"/>
          </p:cNvPicPr>
          <p:nvPr/>
        </p:nvPicPr>
        <p:blipFill>
          <a:blip r:embed="rId4"/>
          <a:stretch>
            <a:fillRect/>
          </a:stretch>
        </p:blipFill>
        <p:spPr>
          <a:xfrm>
            <a:off x="643890" y="1660525"/>
            <a:ext cx="4047490" cy="4491990"/>
          </a:xfrm>
          <a:prstGeom prst="rect">
            <a:avLst/>
          </a:prstGeom>
        </p:spPr>
      </p:pic>
      <p:sp>
        <p:nvSpPr>
          <p:cNvPr id="9" name="文本框 8"/>
          <p:cNvSpPr txBox="1"/>
          <p:nvPr/>
        </p:nvSpPr>
        <p:spPr>
          <a:xfrm>
            <a:off x="4840605" y="2681605"/>
            <a:ext cx="6939280" cy="2584450"/>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a:t>计算结果与实验结果大致吻合，但在与</a:t>
            </a:r>
            <a:r>
              <a:rPr lang="en-US" altLang="zh-CN"/>
              <a:t>NIKHEF</a:t>
            </a:r>
            <a:r>
              <a:rPr lang="zh-CN" altLang="en-US"/>
              <a:t>实验结果的对比中，计算结果的峰值高于实验结果约</a:t>
            </a:r>
            <a:r>
              <a:rPr lang="en-US" altLang="zh-CN"/>
              <a:t>15%</a:t>
            </a:r>
            <a:endParaRPr lang="en-US" altLang="zh-CN"/>
          </a:p>
          <a:p>
            <a:pPr fontAlgn="auto">
              <a:lnSpc>
                <a:spcPct val="150000"/>
              </a:lnSpc>
            </a:pPr>
            <a:endParaRPr lang="en-US" altLang="zh-CN"/>
          </a:p>
          <a:p>
            <a:pPr fontAlgn="auto">
              <a:lnSpc>
                <a:spcPct val="150000"/>
              </a:lnSpc>
            </a:pPr>
            <a:endParaRPr lang="en-US" altLang="zh-CN"/>
          </a:p>
          <a:p>
            <a:pPr marL="285750" indent="-285750" fontAlgn="auto">
              <a:lnSpc>
                <a:spcPct val="150000"/>
              </a:lnSpc>
              <a:buFont typeface="Arial" panose="020B0604020202020204" pitchFamily="34" charset="0"/>
              <a:buChar char="•"/>
            </a:pPr>
            <a:r>
              <a:rPr lang="zh-CN" altLang="en-US"/>
              <a:t>通过改进了截面在 𝜙=0°和180° 时的 𝐴</a:t>
            </a:r>
            <a:r>
              <a:rPr lang="zh-CN" altLang="en-US" baseline="-25000"/>
              <a:t>𝐿𝑇</a:t>
            </a:r>
            <a:r>
              <a:rPr lang="zh-CN" altLang="en-US"/>
              <a:t>不对称性、反冲极化和反应其他与归一化无关的特性，</a:t>
            </a:r>
            <a:r>
              <a:rPr lang="zh-CN" altLang="en-US"/>
              <a:t>误差未见明显减小</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30264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与分析</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727450" y="217805"/>
            <a:ext cx="9334500" cy="439420"/>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27212" y="244804"/>
              <a:ext cx="2871664" cy="274396"/>
            </a:xfrm>
            <a:prstGeom prst="rect">
              <a:avLst/>
            </a:prstGeom>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sym typeface="+mn-ea"/>
                </a:rPr>
                <a:t>Research Result and Analysis</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33" name="图片 32"/>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graphicFrame>
        <p:nvGraphicFramePr>
          <p:cNvPr id="36" name="对象 35">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7" name="" r:id="rId2" imgW="114300" imgH="215900" progId="Equation.KSEE3">
                  <p:embed/>
                </p:oleObj>
              </mc:Choice>
              <mc:Fallback>
                <p:oleObj name="" r:id="rId2" imgW="114300" imgH="215900" progId="Equation.KSEE3">
                  <p:embed/>
                  <p:pic>
                    <p:nvPicPr>
                      <p:cNvPr id="0" name="图片 1026"/>
                      <p:cNvPicPr/>
                      <p:nvPr/>
                    </p:nvPicPr>
                    <p:blipFill>
                      <a:blip r:embed="rId3"/>
                      <a:stretch>
                        <a:fillRect/>
                      </a:stretch>
                    </p:blipFill>
                    <p:spPr>
                      <a:xfrm>
                        <a:off x="6038850" y="3321050"/>
                        <a:ext cx="114300" cy="215900"/>
                      </a:xfrm>
                      <a:prstGeom prst="rect">
                        <a:avLst/>
                      </a:prstGeom>
                    </p:spPr>
                  </p:pic>
                </p:oleObj>
              </mc:Fallback>
            </mc:AlternateContent>
          </a:graphicData>
        </a:graphic>
      </p:graphicFrame>
      <p:sp>
        <p:nvSpPr>
          <p:cNvPr id="3" name="文本框 2"/>
          <p:cNvSpPr txBox="1"/>
          <p:nvPr/>
        </p:nvSpPr>
        <p:spPr>
          <a:xfrm>
            <a:off x="741680" y="774700"/>
            <a:ext cx="10590530" cy="922020"/>
          </a:xfrm>
          <a:prstGeom prst="rect">
            <a:avLst/>
          </a:prstGeom>
          <a:noFill/>
        </p:spPr>
        <p:txBody>
          <a:bodyPr wrap="square" rtlCol="0">
            <a:spAutoFit/>
          </a:bodyPr>
          <a:p>
            <a:pPr fontAlgn="auto">
              <a:lnSpc>
                <a:spcPct val="150000"/>
              </a:lnSpc>
            </a:pPr>
            <a:r>
              <a:rPr lang="zh-CN" altLang="en-US"/>
              <a:t>计算</a:t>
            </a:r>
            <a:r>
              <a:rPr lang="en-US" altLang="zh-CN" baseline="30000"/>
              <a:t>40</a:t>
            </a:r>
            <a:r>
              <a:rPr lang="en-US" altLang="zh-CN"/>
              <a:t>Ca</a:t>
            </a:r>
            <a:r>
              <a:rPr lang="zh-CN" altLang="en-US"/>
              <a:t>电子、中微子、反中微子与原子核散射的归一化散射截面关于出射核子动量的函数，并将其与</a:t>
            </a:r>
            <a:r>
              <a:rPr lang="zh-CN" altLang="en-US"/>
              <a:t>实验结果对比</a:t>
            </a:r>
            <a:endParaRPr lang="zh-CN" altLang="en-US"/>
          </a:p>
        </p:txBody>
      </p:sp>
      <p:pic>
        <p:nvPicPr>
          <p:cNvPr id="2" name="图片 1"/>
          <p:cNvPicPr>
            <a:picLocks noChangeAspect="1"/>
          </p:cNvPicPr>
          <p:nvPr/>
        </p:nvPicPr>
        <p:blipFill>
          <a:blip r:embed="rId4"/>
          <a:stretch>
            <a:fillRect/>
          </a:stretch>
        </p:blipFill>
        <p:spPr>
          <a:xfrm>
            <a:off x="807085" y="1696720"/>
            <a:ext cx="3612515" cy="4204970"/>
          </a:xfrm>
          <a:prstGeom prst="rect">
            <a:avLst/>
          </a:prstGeom>
        </p:spPr>
      </p:pic>
      <p:sp>
        <p:nvSpPr>
          <p:cNvPr id="4" name="文本框 3"/>
          <p:cNvSpPr txBox="1"/>
          <p:nvPr/>
        </p:nvSpPr>
        <p:spPr>
          <a:xfrm>
            <a:off x="5116195" y="2287905"/>
            <a:ext cx="5292090" cy="2168525"/>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a:t>计算结果与</a:t>
            </a:r>
            <a:r>
              <a:rPr lang="en-US" altLang="zh-CN"/>
              <a:t>NIKHEF</a:t>
            </a:r>
            <a:r>
              <a:rPr lang="zh-CN" altLang="en-US"/>
              <a:t>实验结果大致吻合，但电子与原子核的归一化散射截面在极值出略大于（反）中微子</a:t>
            </a:r>
            <a:r>
              <a:rPr lang="en-US" altLang="zh-CN"/>
              <a:t>-</a:t>
            </a:r>
            <a:r>
              <a:rPr lang="zh-CN" altLang="en-US"/>
              <a:t>核</a:t>
            </a:r>
            <a:r>
              <a:rPr lang="zh-CN" altLang="en-US"/>
              <a:t>的归一化散射截面</a:t>
            </a:r>
            <a:endParaRPr lang="zh-CN" altLang="en-US"/>
          </a:p>
          <a:p>
            <a:pPr fontAlgn="auto">
              <a:lnSpc>
                <a:spcPct val="150000"/>
              </a:lnSpc>
            </a:pPr>
            <a:endParaRPr lang="zh-CN" altLang="en-US"/>
          </a:p>
          <a:p>
            <a:pPr marL="285750" indent="-285750" fontAlgn="auto">
              <a:lnSpc>
                <a:spcPct val="150000"/>
              </a:lnSpc>
              <a:buFont typeface="Arial" panose="020B0604020202020204" pitchFamily="34" charset="0"/>
              <a:buChar char="•"/>
            </a:pPr>
            <a:r>
              <a:rPr lang="zh-CN" altLang="en-US"/>
              <a:t>该差异是由</a:t>
            </a:r>
            <a:r>
              <a:rPr lang="zh-CN" altLang="en-US"/>
              <a:t>入射电子波函数的库伦畸变</a:t>
            </a:r>
            <a:r>
              <a:rPr lang="zh-CN" altLang="en-US"/>
              <a:t>引起</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4"/>
          <p:cNvGrpSpPr/>
          <p:nvPr/>
        </p:nvGrpSpPr>
        <p:grpSpPr>
          <a:xfrm>
            <a:off x="-254000" y="201683"/>
            <a:ext cx="898070" cy="523220"/>
            <a:chOff x="-254000" y="201683"/>
            <a:chExt cx="898070" cy="523220"/>
          </a:xfrm>
        </p:grpSpPr>
        <p:sp>
          <p:nvSpPr>
            <p:cNvPr id="11" name="圆角矩形 10"/>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3" name="文本框 12"/>
          <p:cNvSpPr txBox="1"/>
          <p:nvPr/>
        </p:nvSpPr>
        <p:spPr>
          <a:xfrm>
            <a:off x="701167" y="144940"/>
            <a:ext cx="30264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a:t>
            </a:r>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与分析</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3727450" y="217805"/>
            <a:ext cx="9334500" cy="439420"/>
            <a:chOff x="2965397" y="217491"/>
            <a:chExt cx="10096500" cy="439541"/>
          </a:xfrm>
        </p:grpSpPr>
        <p:sp>
          <p:nvSpPr>
            <p:cNvPr id="10" name="圆角矩形 9"/>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027212" y="244804"/>
              <a:ext cx="2871664" cy="274396"/>
            </a:xfrm>
            <a:prstGeom prst="rect">
              <a:avLst/>
            </a:prstGeom>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sym typeface="+mn-ea"/>
                </a:rPr>
                <a:t>Research Result and Analysis</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33" name="图片 32"/>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graphicFrame>
        <p:nvGraphicFramePr>
          <p:cNvPr id="36" name="对象 35">
            <a:hlinkClick r:id="" action="ppaction://ole?verb="/>
          </p:cNvPr>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27" name="" r:id="rId2" imgW="114300" imgH="215900" progId="Equation.KSEE3">
                  <p:embed/>
                </p:oleObj>
              </mc:Choice>
              <mc:Fallback>
                <p:oleObj name="" r:id="rId2" imgW="114300" imgH="215900" progId="Equation.KSEE3">
                  <p:embed/>
                  <p:pic>
                    <p:nvPicPr>
                      <p:cNvPr id="0" name="图片 1026"/>
                      <p:cNvPicPr/>
                      <p:nvPr/>
                    </p:nvPicPr>
                    <p:blipFill>
                      <a:blip r:embed="rId3"/>
                      <a:stretch>
                        <a:fillRect/>
                      </a:stretch>
                    </p:blipFill>
                    <p:spPr>
                      <a:xfrm>
                        <a:off x="6038850" y="3321050"/>
                        <a:ext cx="114300" cy="215900"/>
                      </a:xfrm>
                      <a:prstGeom prst="rect">
                        <a:avLst/>
                      </a:prstGeom>
                    </p:spPr>
                  </p:pic>
                </p:oleObj>
              </mc:Fallback>
            </mc:AlternateContent>
          </a:graphicData>
        </a:graphic>
      </p:graphicFrame>
      <p:pic>
        <p:nvPicPr>
          <p:cNvPr id="7" name="图片 6"/>
          <p:cNvPicPr>
            <a:picLocks noChangeAspect="1"/>
          </p:cNvPicPr>
          <p:nvPr/>
        </p:nvPicPr>
        <p:blipFill>
          <a:blip r:embed="rId4"/>
          <a:stretch>
            <a:fillRect/>
          </a:stretch>
        </p:blipFill>
        <p:spPr>
          <a:xfrm>
            <a:off x="643890" y="1419860"/>
            <a:ext cx="7009130" cy="3122295"/>
          </a:xfrm>
          <a:prstGeom prst="rect">
            <a:avLst/>
          </a:prstGeom>
        </p:spPr>
      </p:pic>
      <p:pic>
        <p:nvPicPr>
          <p:cNvPr id="8" name="图片 7"/>
          <p:cNvPicPr>
            <a:picLocks noChangeAspect="1"/>
          </p:cNvPicPr>
          <p:nvPr/>
        </p:nvPicPr>
        <p:blipFill>
          <a:blip r:embed="rId5"/>
          <a:stretch>
            <a:fillRect/>
          </a:stretch>
        </p:blipFill>
        <p:spPr>
          <a:xfrm>
            <a:off x="7541260" y="1494790"/>
            <a:ext cx="3896360" cy="2934335"/>
          </a:xfrm>
          <a:prstGeom prst="rect">
            <a:avLst/>
          </a:prstGeom>
        </p:spPr>
      </p:pic>
      <p:sp>
        <p:nvSpPr>
          <p:cNvPr id="3" name="文本框 2"/>
          <p:cNvSpPr txBox="1"/>
          <p:nvPr/>
        </p:nvSpPr>
        <p:spPr>
          <a:xfrm>
            <a:off x="701040" y="836295"/>
            <a:ext cx="10590530" cy="368300"/>
          </a:xfrm>
          <a:prstGeom prst="rect">
            <a:avLst/>
          </a:prstGeom>
          <a:noFill/>
        </p:spPr>
        <p:txBody>
          <a:bodyPr wrap="square" rtlCol="0">
            <a:spAutoFit/>
          </a:bodyPr>
          <a:p>
            <a:r>
              <a:rPr lang="zh-CN" altLang="en-US"/>
              <a:t>计算</a:t>
            </a:r>
            <a:r>
              <a:rPr lang="en-US" altLang="zh-CN" baseline="30000"/>
              <a:t>40</a:t>
            </a:r>
            <a:r>
              <a:rPr lang="en-US" altLang="zh-CN"/>
              <a:t>Ar</a:t>
            </a:r>
            <a:r>
              <a:rPr lang="zh-CN" altLang="en-US"/>
              <a:t>与</a:t>
            </a:r>
            <a:r>
              <a:rPr lang="en-US" altLang="zh-CN" baseline="30000"/>
              <a:t>48</a:t>
            </a:r>
            <a:r>
              <a:rPr lang="en-US" altLang="zh-CN"/>
              <a:t>Ti</a:t>
            </a:r>
            <a:r>
              <a:rPr lang="zh-CN" altLang="en-US"/>
              <a:t>中质子的动量分布与缺失动量的函数关系，将其与实验中测得的包含误差的谱函数</a:t>
            </a:r>
            <a:r>
              <a:rPr lang="zh-CN" altLang="en-US"/>
              <a:t>对比</a:t>
            </a:r>
            <a:endParaRPr lang="zh-CN" altLang="en-US"/>
          </a:p>
        </p:txBody>
      </p:sp>
      <p:sp>
        <p:nvSpPr>
          <p:cNvPr id="2" name="文本框 1"/>
          <p:cNvSpPr txBox="1"/>
          <p:nvPr/>
        </p:nvSpPr>
        <p:spPr>
          <a:xfrm>
            <a:off x="1321435" y="1970405"/>
            <a:ext cx="721995" cy="368300"/>
          </a:xfrm>
          <a:prstGeom prst="rect">
            <a:avLst/>
          </a:prstGeom>
          <a:noFill/>
        </p:spPr>
        <p:txBody>
          <a:bodyPr wrap="square" rtlCol="0">
            <a:spAutoFit/>
          </a:bodyPr>
          <a:p>
            <a:r>
              <a:rPr lang="en-US" altLang="zh-CN" baseline="30000"/>
              <a:t>40</a:t>
            </a:r>
            <a:r>
              <a:rPr lang="en-US" altLang="zh-CN"/>
              <a:t>A</a:t>
            </a:r>
            <a:r>
              <a:rPr lang="en-US" altLang="zh-CN"/>
              <a:t>r</a:t>
            </a:r>
            <a:endParaRPr lang="en-US" altLang="zh-CN"/>
          </a:p>
        </p:txBody>
      </p:sp>
      <p:sp>
        <p:nvSpPr>
          <p:cNvPr id="4" name="文本框 3"/>
          <p:cNvSpPr txBox="1"/>
          <p:nvPr/>
        </p:nvSpPr>
        <p:spPr>
          <a:xfrm>
            <a:off x="4830445" y="1970405"/>
            <a:ext cx="721995" cy="368300"/>
          </a:xfrm>
          <a:prstGeom prst="rect">
            <a:avLst/>
          </a:prstGeom>
          <a:noFill/>
        </p:spPr>
        <p:txBody>
          <a:bodyPr wrap="square" rtlCol="0">
            <a:spAutoFit/>
          </a:bodyPr>
          <a:p>
            <a:r>
              <a:rPr lang="en-US" altLang="zh-CN" baseline="30000"/>
              <a:t>40</a:t>
            </a:r>
            <a:r>
              <a:rPr lang="en-US" altLang="zh-CN"/>
              <a:t>A</a:t>
            </a:r>
            <a:r>
              <a:rPr lang="en-US" altLang="zh-CN"/>
              <a:t>r</a:t>
            </a:r>
            <a:endParaRPr lang="en-US" altLang="zh-CN"/>
          </a:p>
        </p:txBody>
      </p:sp>
      <p:sp>
        <p:nvSpPr>
          <p:cNvPr id="9" name="文本框 8"/>
          <p:cNvSpPr txBox="1"/>
          <p:nvPr/>
        </p:nvSpPr>
        <p:spPr>
          <a:xfrm>
            <a:off x="8313420" y="2448560"/>
            <a:ext cx="721995" cy="368300"/>
          </a:xfrm>
          <a:prstGeom prst="rect">
            <a:avLst/>
          </a:prstGeom>
          <a:noFill/>
        </p:spPr>
        <p:txBody>
          <a:bodyPr wrap="square" rtlCol="0">
            <a:spAutoFit/>
          </a:bodyPr>
          <a:p>
            <a:r>
              <a:rPr lang="en-US" altLang="zh-CN" baseline="30000"/>
              <a:t>48</a:t>
            </a:r>
            <a:r>
              <a:rPr lang="en-US" altLang="zh-CN"/>
              <a:t>T</a:t>
            </a:r>
            <a:r>
              <a:rPr lang="en-US" altLang="zh-CN"/>
              <a:t>i</a:t>
            </a:r>
            <a:endParaRPr lang="en-US" altLang="zh-CN"/>
          </a:p>
        </p:txBody>
      </p:sp>
      <p:sp>
        <p:nvSpPr>
          <p:cNvPr id="15" name="文本框 14"/>
          <p:cNvSpPr txBox="1"/>
          <p:nvPr/>
        </p:nvSpPr>
        <p:spPr>
          <a:xfrm>
            <a:off x="896620" y="4670425"/>
            <a:ext cx="9888855" cy="368300"/>
          </a:xfrm>
          <a:prstGeom prst="rect">
            <a:avLst/>
          </a:prstGeom>
          <a:noFill/>
        </p:spPr>
        <p:txBody>
          <a:bodyPr wrap="square" rtlCol="0">
            <a:spAutoFit/>
          </a:bodyPr>
          <a:p>
            <a:r>
              <a:rPr lang="zh-CN" altLang="en-US"/>
              <a:t>利用该方法得到的谱函数基本落在实验测得的谱函数误差范围内，说明该方法确实具有</a:t>
            </a:r>
            <a:r>
              <a:rPr lang="zh-CN" altLang="en-US"/>
              <a:t>可行性。</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7" name="矩形 16"/>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5</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2950335" y="2781038"/>
            <a:ext cx="3229610" cy="828675"/>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结论与启发</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2950066" y="3609939"/>
            <a:ext cx="3270885" cy="367030"/>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Conclusion and Enlightment</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23546" b="8830"/>
          <a:stretch>
            <a:fillRect/>
          </a:stretch>
        </p:blipFill>
        <p:spPr>
          <a:xfrm>
            <a:off x="9815333" y="135922"/>
            <a:ext cx="2376667" cy="73451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1970"/>
            <a:chOff x="-254000" y="201683"/>
            <a:chExt cx="898070" cy="52197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197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651637" y="141765"/>
            <a:ext cx="2223135" cy="582295"/>
          </a:xfrm>
          <a:prstGeom prst="rect">
            <a:avLst/>
          </a:prstGeom>
          <a:noFill/>
        </p:spPr>
        <p:txBody>
          <a:bodyPr wrap="none" lIns="91436" tIns="45718" rIns="91436" bIns="45718" rtlCol="0">
            <a:spAutoFit/>
          </a:bodyPr>
          <a:lstStyle/>
          <a:p>
            <a:pPr algn="l"/>
            <a:r>
              <a:rPr lang="zh-CN" altLang="en-US" sz="3200" b="1" dirty="0">
                <a:latin typeface="黑体" panose="02010609060101010101" pitchFamily="49" charset="-122"/>
                <a:ea typeface="黑体" panose="02010609060101010101" pitchFamily="49" charset="-122"/>
                <a:sym typeface="+mn-ea"/>
              </a:rPr>
              <a:t>结论与启发</a:t>
            </a:r>
            <a:endParaRPr lang="zh-CN" altLang="en-US" sz="3200" b="1" dirty="0">
              <a:latin typeface="黑体" panose="02010609060101010101" pitchFamily="49" charset="-122"/>
              <a:ea typeface="黑体" panose="02010609060101010101" pitchFamily="49" charset="-122"/>
              <a:sym typeface="+mn-ea"/>
            </a:endParaRPr>
          </a:p>
        </p:txBody>
      </p:sp>
      <p:grpSp>
        <p:nvGrpSpPr>
          <p:cNvPr id="15" name="组合 14"/>
          <p:cNvGrpSpPr/>
          <p:nvPr/>
        </p:nvGrpSpPr>
        <p:grpSpPr>
          <a:xfrm>
            <a:off x="2875280" y="217805"/>
            <a:ext cx="9805670" cy="439420"/>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05356" y="261318"/>
              <a:ext cx="2450569" cy="274396"/>
            </a:xfrm>
            <a:prstGeom prst="rect">
              <a:avLst/>
            </a:prstGeom>
            <a:noFill/>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Conclusion and E</a:t>
              </a:r>
              <a:r>
                <a:rPr lang="en-US" altLang="zh-CN" sz="1200" dirty="0">
                  <a:solidFill>
                    <a:schemeClr val="bg1"/>
                  </a:solidFill>
                  <a:latin typeface="微软雅黑" panose="020B0503020204020204" pitchFamily="34" charset="-122"/>
                  <a:ea typeface="微软雅黑" panose="020B0503020204020204" pitchFamily="34" charset="-122"/>
                </a:rPr>
                <a:t>nlightment</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10" name="文本框 9"/>
          <p:cNvSpPr txBox="1"/>
          <p:nvPr/>
        </p:nvSpPr>
        <p:spPr>
          <a:xfrm>
            <a:off x="478790" y="1038860"/>
            <a:ext cx="10807065" cy="1645285"/>
          </a:xfrm>
          <a:prstGeom prst="rect">
            <a:avLst/>
          </a:prstGeom>
          <a:noFill/>
        </p:spPr>
        <p:txBody>
          <a:bodyPr wrap="square" rtlCol="0">
            <a:spAutoFit/>
          </a:bodyPr>
          <a:p>
            <a:pPr marL="285750" indent="-285750">
              <a:buFont typeface="Wingdings" panose="05000000000000000000" charset="0"/>
              <a:buChar char="Ø"/>
            </a:pPr>
            <a:r>
              <a:rPr lang="zh-CN" altLang="en-US" sz="2000" b="1"/>
              <a:t>结论</a:t>
            </a:r>
            <a:endParaRPr lang="zh-CN" altLang="en-US"/>
          </a:p>
          <a:p>
            <a:pPr marL="285750" indent="-285750" fontAlgn="auto">
              <a:lnSpc>
                <a:spcPct val="150000"/>
              </a:lnSpc>
              <a:buFont typeface="Arial" panose="020B0604020202020204" pitchFamily="34" charset="0"/>
              <a:buChar char="•"/>
            </a:pPr>
            <a:r>
              <a:rPr lang="zh-CN" altLang="en-US"/>
              <a:t>通过将算得的</a:t>
            </a:r>
            <a:r>
              <a:rPr lang="en-US" altLang="zh-CN" baseline="30000"/>
              <a:t>12</a:t>
            </a:r>
            <a:r>
              <a:rPr lang="en-US" altLang="zh-CN"/>
              <a:t>C</a:t>
            </a:r>
            <a:r>
              <a:rPr lang="zh-CN" altLang="en-US"/>
              <a:t>和</a:t>
            </a:r>
            <a:r>
              <a:rPr lang="en-US" altLang="zh-CN" baseline="30000"/>
              <a:t>16</a:t>
            </a:r>
            <a:r>
              <a:rPr lang="en-US" altLang="zh-CN"/>
              <a:t>O</a:t>
            </a:r>
            <a:r>
              <a:rPr lang="zh-CN" altLang="en-US"/>
              <a:t>的归一化散射截面与实验上对比，说明了利用电子</a:t>
            </a:r>
            <a:r>
              <a:rPr lang="en-US" altLang="zh-CN"/>
              <a:t>-</a:t>
            </a:r>
            <a:r>
              <a:rPr lang="zh-CN" altLang="en-US"/>
              <a:t>核准弹性散射研究中微子</a:t>
            </a:r>
            <a:r>
              <a:rPr lang="en-US" altLang="zh-CN"/>
              <a:t>-</a:t>
            </a:r>
            <a:r>
              <a:rPr lang="zh-CN" altLang="en-US"/>
              <a:t>核</a:t>
            </a:r>
            <a:r>
              <a:rPr lang="zh-CN" altLang="en-US"/>
              <a:t>准弹性散射的可行性</a:t>
            </a:r>
            <a:endParaRPr lang="zh-CN" altLang="en-US"/>
          </a:p>
          <a:p>
            <a:pPr marL="285750" indent="-285750" fontAlgn="auto">
              <a:lnSpc>
                <a:spcPct val="150000"/>
              </a:lnSpc>
              <a:buFont typeface="Arial" panose="020B0604020202020204" pitchFamily="34" charset="0"/>
              <a:buChar char="•"/>
            </a:pPr>
            <a:r>
              <a:rPr lang="zh-CN" altLang="en-US"/>
              <a:t>利用归一化截面计算出的</a:t>
            </a:r>
            <a:r>
              <a:rPr lang="en-US" altLang="zh-CN" baseline="30000"/>
              <a:t>40</a:t>
            </a:r>
            <a:r>
              <a:rPr lang="en-US" altLang="zh-CN"/>
              <a:t>Ar</a:t>
            </a:r>
            <a:r>
              <a:rPr lang="zh-CN" altLang="en-US"/>
              <a:t>与</a:t>
            </a:r>
            <a:r>
              <a:rPr lang="en-US" altLang="zh-CN" baseline="30000"/>
              <a:t>48</a:t>
            </a:r>
            <a:r>
              <a:rPr lang="en-US" altLang="zh-CN"/>
              <a:t>Ti</a:t>
            </a:r>
            <a:r>
              <a:rPr lang="zh-CN" altLang="en-US"/>
              <a:t>的谱函数，与实验结果较为一致</a:t>
            </a:r>
            <a:endParaRPr lang="zh-CN" altLang="en-US"/>
          </a:p>
        </p:txBody>
      </p:sp>
      <p:sp>
        <p:nvSpPr>
          <p:cNvPr id="11" name="文本框 10"/>
          <p:cNvSpPr txBox="1"/>
          <p:nvPr/>
        </p:nvSpPr>
        <p:spPr>
          <a:xfrm>
            <a:off x="592455" y="3278505"/>
            <a:ext cx="10807065" cy="1645285"/>
          </a:xfrm>
          <a:prstGeom prst="rect">
            <a:avLst/>
          </a:prstGeom>
          <a:noFill/>
        </p:spPr>
        <p:txBody>
          <a:bodyPr wrap="square" rtlCol="0">
            <a:spAutoFit/>
          </a:bodyPr>
          <a:p>
            <a:pPr marL="285750" indent="-285750">
              <a:buFont typeface="Wingdings" panose="05000000000000000000" charset="0"/>
              <a:buChar char="Ø"/>
            </a:pPr>
            <a:r>
              <a:rPr lang="zh-CN" altLang="en-US" sz="2000" b="1"/>
              <a:t>启发</a:t>
            </a:r>
            <a:endParaRPr lang="zh-CN" altLang="en-US"/>
          </a:p>
          <a:p>
            <a:pPr marL="285750" indent="-285750" fontAlgn="auto">
              <a:lnSpc>
                <a:spcPct val="150000"/>
              </a:lnSpc>
              <a:buFont typeface="Arial" panose="020B0604020202020204" pitchFamily="34" charset="0"/>
              <a:buChar char="•"/>
            </a:pPr>
            <a:r>
              <a:rPr lang="zh-CN" altLang="en-US"/>
              <a:t>计算归一化散射截面消除电子</a:t>
            </a:r>
            <a:r>
              <a:rPr lang="en-US" altLang="zh-CN"/>
              <a:t>-</a:t>
            </a:r>
            <a:r>
              <a:rPr lang="zh-CN" altLang="en-US"/>
              <a:t>核准弹性散射与中微子</a:t>
            </a:r>
            <a:r>
              <a:rPr lang="en-US" altLang="zh-CN"/>
              <a:t>-</a:t>
            </a:r>
            <a:r>
              <a:rPr lang="zh-CN" altLang="en-US"/>
              <a:t>核准弹性散射截面的差异的方法是否可推广到相干</a:t>
            </a:r>
            <a:r>
              <a:rPr lang="zh-CN" altLang="en-US"/>
              <a:t>弹性散射中</a:t>
            </a:r>
            <a:endParaRPr lang="zh-CN" altLang="en-US"/>
          </a:p>
          <a:p>
            <a:pPr marL="285750" indent="-285750" fontAlgn="auto">
              <a:lnSpc>
                <a:spcPct val="150000"/>
              </a:lnSpc>
              <a:buFont typeface="Arial" panose="020B0604020202020204" pitchFamily="34" charset="0"/>
              <a:buChar char="•"/>
            </a:pPr>
            <a:r>
              <a:rPr lang="zh-CN" altLang="en-US"/>
              <a:t>该计算采用的原子核模型比较粗糙，有</a:t>
            </a:r>
            <a:r>
              <a:rPr lang="zh-CN" altLang="en-US"/>
              <a:t>改进空间</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536239" y="3909427"/>
            <a:ext cx="5119523" cy="1106805"/>
          </a:xfrm>
          <a:prstGeom prst="rect">
            <a:avLst/>
          </a:prstGeom>
          <a:noFill/>
        </p:spPr>
        <p:txBody>
          <a:bodyPr wrap="square" rtlCol="0">
            <a:spAutoFit/>
          </a:bodyPr>
          <a:lstStyle/>
          <a:p>
            <a:pPr algn="ctr"/>
            <a:r>
              <a:rPr lang="en-US" altLang="zh-CN" sz="6600" b="1" dirty="0">
                <a:solidFill>
                  <a:srgbClr val="014924"/>
                </a:solidFill>
                <a:latin typeface="微软雅黑" panose="020B0503020204020204" pitchFamily="34" charset="-122"/>
                <a:ea typeface="微软雅黑" panose="020B0503020204020204" pitchFamily="34" charset="-122"/>
              </a:rPr>
              <a:t>Thanks</a:t>
            </a:r>
            <a:r>
              <a:rPr lang="zh-CN" altLang="en-US" sz="6600" b="1" dirty="0">
                <a:solidFill>
                  <a:srgbClr val="014924"/>
                </a:solidFill>
                <a:latin typeface="微软雅黑" panose="020B0503020204020204" pitchFamily="34" charset="-122"/>
                <a:ea typeface="微软雅黑" panose="020B0503020204020204" pitchFamily="34" charset="-122"/>
              </a:rPr>
              <a:t>！</a:t>
            </a:r>
            <a:endParaRPr lang="zh-CN" altLang="en-US" sz="6600" b="1" dirty="0">
              <a:solidFill>
                <a:srgbClr val="014924"/>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1" cstate="print">
            <a:extLst>
              <a:ext uri="{BEBA8EAE-BF5A-486C-A8C5-ECC9F3942E4B}">
                <a14:imgProps xmlns:a14="http://schemas.microsoft.com/office/drawing/2010/main">
                  <a14:imgLayer r:embed="rId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custDataLst>
              <p:tags r:id="rId1"/>
            </p:custDataLst>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custDataLst>
              <p:tags r:id="rId2"/>
            </p:custDataLst>
          </p:nvPr>
        </p:nvGrpSpPr>
        <p:grpSpPr>
          <a:xfrm>
            <a:off x="5389226" y="1257300"/>
            <a:ext cx="976380" cy="767990"/>
            <a:chOff x="5389226" y="1257300"/>
            <a:chExt cx="976380" cy="767990"/>
          </a:xfrm>
        </p:grpSpPr>
        <p:sp>
          <p:nvSpPr>
            <p:cNvPr id="11" name="矩形 10"/>
            <p:cNvSpPr/>
            <p:nvPr>
              <p:custDataLst>
                <p:tags r:id="rId3"/>
              </p:custDataLst>
            </p:nvPr>
          </p:nvSpPr>
          <p:spPr>
            <a:xfrm>
              <a:off x="5493421"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custDataLst>
                <p:tags r:id="rId4"/>
              </p:custDataLst>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custDataLst>
              <p:tags r:id="rId5"/>
            </p:custDataLst>
          </p:nvPr>
        </p:nvGrpSpPr>
        <p:grpSpPr>
          <a:xfrm>
            <a:off x="7767862" y="1257300"/>
            <a:ext cx="976380" cy="767990"/>
            <a:chOff x="7767862" y="1257300"/>
            <a:chExt cx="976380" cy="767990"/>
          </a:xfrm>
        </p:grpSpPr>
        <p:sp>
          <p:nvSpPr>
            <p:cNvPr id="12" name="矩形 11"/>
            <p:cNvSpPr/>
            <p:nvPr>
              <p:custDataLst>
                <p:tags r:id="rId6"/>
              </p:custDataLst>
            </p:nvPr>
          </p:nvSpPr>
          <p:spPr>
            <a:xfrm>
              <a:off x="7850724"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custDataLst>
                <p:tags r:id="rId7"/>
              </p:custDataLst>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custDataLst>
              <p:tags r:id="rId8"/>
            </p:custDataLst>
          </p:nvPr>
        </p:nvGrpSpPr>
        <p:grpSpPr>
          <a:xfrm>
            <a:off x="10178497" y="1257300"/>
            <a:ext cx="976380" cy="767990"/>
            <a:chOff x="10178497" y="1257300"/>
            <a:chExt cx="976380" cy="767990"/>
          </a:xfrm>
        </p:grpSpPr>
        <p:sp>
          <p:nvSpPr>
            <p:cNvPr id="13" name="矩形 12"/>
            <p:cNvSpPr/>
            <p:nvPr>
              <p:custDataLst>
                <p:tags r:id="rId9"/>
              </p:custDataLst>
            </p:nvPr>
          </p:nvSpPr>
          <p:spPr>
            <a:xfrm>
              <a:off x="10282692"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custDataLst>
                <p:tags r:id="rId10"/>
              </p:custDataLst>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custDataLst>
              <p:tags r:id="rId11"/>
            </p:custDataLst>
          </p:nvPr>
        </p:nvSpPr>
        <p:spPr>
          <a:xfrm>
            <a:off x="5493590" y="2434110"/>
            <a:ext cx="791210" cy="459105"/>
          </a:xfrm>
          <a:prstGeom prst="rect">
            <a:avLst/>
          </a:prstGeom>
          <a:noFill/>
        </p:spPr>
        <p:txBody>
          <a:bodyPr wrap="none" lIns="91436" tIns="45718" rIns="91436" bIns="45718" rtlCol="0">
            <a:spAutoFit/>
          </a:bodyPr>
          <a:lstStyle/>
          <a:p>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引言</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矩形 23"/>
          <p:cNvSpPr/>
          <p:nvPr>
            <p:custDataLst>
              <p:tags r:id="rId12"/>
            </p:custDataLst>
          </p:nvPr>
        </p:nvSpPr>
        <p:spPr>
          <a:xfrm>
            <a:off x="5389456" y="3237039"/>
            <a:ext cx="974090" cy="251460"/>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I</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ntroduction</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文本框 24"/>
          <p:cNvSpPr txBox="1"/>
          <p:nvPr>
            <p:custDataLst>
              <p:tags r:id="rId13"/>
            </p:custDataLst>
          </p:nvPr>
        </p:nvSpPr>
        <p:spPr>
          <a:xfrm>
            <a:off x="7380605" y="2394585"/>
            <a:ext cx="1707515" cy="828675"/>
          </a:xfrm>
          <a:prstGeom prst="rect">
            <a:avLst/>
          </a:prstGeom>
          <a:noFill/>
        </p:spPr>
        <p:txBody>
          <a:bodyPr wrap="squar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dirty="0"/>
              <a:t>准弹性散射的</a:t>
            </a:r>
            <a:r>
              <a:rPr lang="zh-CN" altLang="en-US" sz="2400" dirty="0"/>
              <a:t>相关公式</a:t>
            </a:r>
            <a:endParaRPr lang="zh-CN" altLang="en-US" sz="2400" dirty="0"/>
          </a:p>
        </p:txBody>
      </p:sp>
      <p:sp>
        <p:nvSpPr>
          <p:cNvPr id="26" name="矩形 25"/>
          <p:cNvSpPr/>
          <p:nvPr>
            <p:custDataLst>
              <p:tags r:id="rId14"/>
            </p:custDataLst>
          </p:nvPr>
        </p:nvSpPr>
        <p:spPr>
          <a:xfrm>
            <a:off x="7830800" y="3238597"/>
            <a:ext cx="930275" cy="251460"/>
          </a:xfrm>
          <a:prstGeom prst="rect">
            <a:avLst/>
          </a:prstGeom>
        </p:spPr>
        <p:txBody>
          <a:bodyPr wrap="none" lIns="91436" tIns="45718" rIns="91436" bIns="45718">
            <a:spAutoFit/>
          </a:bodyPr>
          <a:lstStyle/>
          <a:p>
            <a:pPr algn="ctr"/>
            <a:r>
              <a:rPr lang="en-US" altLang="zh-CN" sz="1050" dirty="0">
                <a:solidFill>
                  <a:schemeClr val="tx1"/>
                </a:solidFill>
                <a:latin typeface="微软雅黑" panose="020B0503020204020204" pitchFamily="34" charset="-122"/>
                <a:ea typeface="微软雅黑" panose="020B0503020204020204" pitchFamily="34" charset="-122"/>
                <a:sym typeface="+mn-ea"/>
              </a:rPr>
              <a:t>Formal</a:t>
            </a:r>
            <a:r>
              <a:rPr lang="en-US" altLang="zh-CN" sz="1050" dirty="0">
                <a:solidFill>
                  <a:schemeClr val="tx1"/>
                </a:solidFill>
                <a:latin typeface="微软雅黑" panose="020B0503020204020204" pitchFamily="34" charset="-122"/>
                <a:ea typeface="微软雅黑" panose="020B0503020204020204" pitchFamily="34" charset="-122"/>
                <a:sym typeface="+mn-ea"/>
              </a:rPr>
              <a:t>isom</a:t>
            </a:r>
            <a:endParaRPr lang="en-US" altLang="zh-CN" sz="1050" dirty="0">
              <a:solidFill>
                <a:schemeClr val="tx1"/>
              </a:solidFill>
              <a:latin typeface="微软雅黑" panose="020B0503020204020204" pitchFamily="34" charset="-122"/>
              <a:ea typeface="微软雅黑" panose="020B0503020204020204" pitchFamily="34" charset="-122"/>
              <a:sym typeface="+mn-ea"/>
            </a:endParaRPr>
          </a:p>
        </p:txBody>
      </p:sp>
      <p:sp>
        <p:nvSpPr>
          <p:cNvPr id="27" name="文本框 26"/>
          <p:cNvSpPr txBox="1"/>
          <p:nvPr>
            <p:custDataLst>
              <p:tags r:id="rId15"/>
            </p:custDataLst>
          </p:nvPr>
        </p:nvSpPr>
        <p:spPr>
          <a:xfrm>
            <a:off x="10131425" y="2487930"/>
            <a:ext cx="1071880" cy="459105"/>
          </a:xfrm>
          <a:prstGeom prst="rect">
            <a:avLst/>
          </a:prstGeom>
          <a:noFill/>
        </p:spPr>
        <p:txBody>
          <a:bodyPr wrap="squar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dirty="0"/>
              <a:t>模型</a:t>
            </a:r>
            <a:endParaRPr lang="zh-CN" altLang="en-US" sz="2400" dirty="0"/>
          </a:p>
        </p:txBody>
      </p:sp>
      <p:sp>
        <p:nvSpPr>
          <p:cNvPr id="28" name="矩形 27"/>
          <p:cNvSpPr/>
          <p:nvPr>
            <p:custDataLst>
              <p:tags r:id="rId16"/>
            </p:custDataLst>
          </p:nvPr>
        </p:nvSpPr>
        <p:spPr>
          <a:xfrm>
            <a:off x="9836785" y="3237230"/>
            <a:ext cx="1661160" cy="251460"/>
          </a:xfrm>
          <a:prstGeom prst="rect">
            <a:avLst/>
          </a:prstGeom>
        </p:spPr>
        <p:txBody>
          <a:bodyPr wrap="square" lIns="91436" tIns="45718" rIns="91436" bIns="45718">
            <a:spAutoFit/>
          </a:bodyPr>
          <a:lstStyle/>
          <a:p>
            <a:pPr algn="ctr"/>
            <a:r>
              <a:rPr lang="en-US" altLang="zh-CN" sz="1050" dirty="0">
                <a:solidFill>
                  <a:schemeClr val="tx1"/>
                </a:solidFill>
                <a:latin typeface="微软雅黑" panose="020B0503020204020204" pitchFamily="34" charset="-122"/>
                <a:ea typeface="微软雅黑" panose="020B0503020204020204" pitchFamily="34" charset="-122"/>
                <a:sym typeface="+mn-ea"/>
              </a:rPr>
              <a:t>M</a:t>
            </a:r>
            <a:r>
              <a:rPr lang="en-US" altLang="zh-CN" sz="1050" dirty="0">
                <a:solidFill>
                  <a:schemeClr val="tx1"/>
                </a:solidFill>
                <a:latin typeface="微软雅黑" panose="020B0503020204020204" pitchFamily="34" charset="-122"/>
                <a:ea typeface="微软雅黑" panose="020B0503020204020204" pitchFamily="34" charset="-122"/>
                <a:sym typeface="+mn-ea"/>
              </a:rPr>
              <a:t>odel</a:t>
            </a:r>
            <a:endParaRPr lang="en-US" altLang="zh-CN" sz="1050" dirty="0">
              <a:solidFill>
                <a:schemeClr val="tx1"/>
              </a:solidFill>
              <a:latin typeface="微软雅黑" panose="020B0503020204020204" pitchFamily="34" charset="-122"/>
              <a:ea typeface="微软雅黑" panose="020B0503020204020204" pitchFamily="34" charset="-122"/>
              <a:sym typeface="+mn-ea"/>
            </a:endParaRPr>
          </a:p>
        </p:txBody>
      </p:sp>
      <p:cxnSp>
        <p:nvCxnSpPr>
          <p:cNvPr id="30" name="直接连接符 29"/>
          <p:cNvCxnSpPr/>
          <p:nvPr>
            <p:custDataLst>
              <p:tags r:id="rId17"/>
            </p:custDataLst>
          </p:nvPr>
        </p:nvCxnSpPr>
        <p:spPr>
          <a:xfrm>
            <a:off x="1738117" y="4610812"/>
            <a:ext cx="7021195" cy="889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custDataLst>
              <p:tags r:id="rId18"/>
            </p:custDataLst>
          </p:nvPr>
        </p:nvGrpSpPr>
        <p:grpSpPr>
          <a:xfrm>
            <a:off x="3430931" y="4248150"/>
            <a:ext cx="976380" cy="767990"/>
            <a:chOff x="2811806" y="4248150"/>
            <a:chExt cx="976380" cy="767990"/>
          </a:xfrm>
        </p:grpSpPr>
        <p:sp>
          <p:nvSpPr>
            <p:cNvPr id="31" name="矩形 30"/>
            <p:cNvSpPr/>
            <p:nvPr>
              <p:custDataLst>
                <p:tags r:id="rId19"/>
              </p:custDataLst>
            </p:nvPr>
          </p:nvSpPr>
          <p:spPr>
            <a:xfrm>
              <a:off x="2916001"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custDataLst>
                <p:tags r:id="rId20"/>
              </p:custDataLst>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custDataLst>
              <p:tags r:id="rId21"/>
            </p:custDataLst>
          </p:nvPr>
        </p:nvGrpSpPr>
        <p:grpSpPr>
          <a:xfrm>
            <a:off x="5952442" y="4248150"/>
            <a:ext cx="976380" cy="767990"/>
            <a:chOff x="5190442" y="4248150"/>
            <a:chExt cx="976380" cy="767990"/>
          </a:xfrm>
        </p:grpSpPr>
        <p:sp>
          <p:nvSpPr>
            <p:cNvPr id="32" name="矩形 31"/>
            <p:cNvSpPr/>
            <p:nvPr>
              <p:custDataLst>
                <p:tags r:id="rId22"/>
              </p:custDataLst>
            </p:nvPr>
          </p:nvSpPr>
          <p:spPr>
            <a:xfrm>
              <a:off x="5273304"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custDataLst>
                <p:tags r:id="rId23"/>
              </p:custDataLst>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custDataLst>
              <p:tags r:id="rId24"/>
            </p:custDataLst>
          </p:nvPr>
        </p:nvSpPr>
        <p:spPr>
          <a:xfrm>
            <a:off x="3162935" y="5198745"/>
            <a:ext cx="1511935" cy="828675"/>
          </a:xfrm>
          <a:prstGeom prst="rect">
            <a:avLst/>
          </a:prstGeom>
          <a:noFill/>
        </p:spPr>
        <p:txBody>
          <a:bodyPr wrap="squar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400" dirty="0"/>
              <a:t>研究结果</a:t>
            </a:r>
            <a:r>
              <a:rPr lang="zh-CN" altLang="en-US" sz="2400" dirty="0"/>
              <a:t>及分析</a:t>
            </a:r>
            <a:endParaRPr lang="zh-CN" altLang="en-US" sz="2400" dirty="0"/>
          </a:p>
        </p:txBody>
      </p:sp>
      <p:sp>
        <p:nvSpPr>
          <p:cNvPr id="44" name="矩形 43"/>
          <p:cNvSpPr/>
          <p:nvPr>
            <p:custDataLst>
              <p:tags r:id="rId25"/>
            </p:custDataLst>
          </p:nvPr>
        </p:nvSpPr>
        <p:spPr>
          <a:xfrm>
            <a:off x="3079115" y="6096635"/>
            <a:ext cx="1679575" cy="412750"/>
          </a:xfrm>
          <a:prstGeom prst="rect">
            <a:avLst/>
          </a:prstGeom>
        </p:spPr>
        <p:txBody>
          <a:bodyPr wrap="squar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sym typeface="+mn-ea"/>
              </a:rPr>
              <a:t>Research Result and Analysis</a:t>
            </a:r>
            <a:r>
              <a:rPr lang="en-US" altLang="zh-CN" sz="1050" dirty="0">
                <a:solidFill>
                  <a:schemeClr val="bg1"/>
                </a:solidFill>
                <a:latin typeface="微软雅黑" panose="020B0503020204020204" pitchFamily="34" charset="-122"/>
                <a:ea typeface="微软雅黑" panose="020B0503020204020204" pitchFamily="34" charset="-122"/>
                <a:sym typeface="+mn-ea"/>
              </a:rPr>
              <a:t>t</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文本框 44"/>
          <p:cNvSpPr txBox="1"/>
          <p:nvPr>
            <p:custDataLst>
              <p:tags r:id="rId26"/>
            </p:custDataLst>
          </p:nvPr>
        </p:nvSpPr>
        <p:spPr>
          <a:xfrm>
            <a:off x="5588038" y="5383684"/>
            <a:ext cx="1705610" cy="459105"/>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sz="2400" dirty="0"/>
              <a:t>结论与</a:t>
            </a:r>
            <a:r>
              <a:rPr lang="zh-CN" altLang="en-US" sz="2400" dirty="0"/>
              <a:t>启发</a:t>
            </a:r>
            <a:endParaRPr lang="zh-CN" altLang="en-US" sz="2400" dirty="0"/>
          </a:p>
        </p:txBody>
      </p:sp>
      <p:sp>
        <p:nvSpPr>
          <p:cNvPr id="46" name="矩形 45"/>
          <p:cNvSpPr/>
          <p:nvPr>
            <p:custDataLst>
              <p:tags r:id="rId27"/>
            </p:custDataLst>
          </p:nvPr>
        </p:nvSpPr>
        <p:spPr>
          <a:xfrm>
            <a:off x="5450667" y="6096552"/>
            <a:ext cx="1979930" cy="251460"/>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Conclusion and E</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nlightment</a:t>
            </a:r>
            <a:endPar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27377" y="247904"/>
            <a:ext cx="1015663" cy="175892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rotWithShape="1">
          <a:blip r:embed="rId28" cstate="print">
            <a:extLst>
              <a:ext uri="{28A0092B-C50C-407E-A947-70E740481C1C}">
                <a14:useLocalDpi xmlns:a14="http://schemas.microsoft.com/office/drawing/2010/main" val="0"/>
              </a:ext>
            </a:extLst>
          </a:blip>
          <a:srcRect t="23546" b="8830"/>
          <a:stretch>
            <a:fillRect/>
          </a:stretch>
        </p:blipFill>
        <p:spPr>
          <a:xfrm>
            <a:off x="9815333" y="135922"/>
            <a:ext cx="2376667" cy="7345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ppt_y</p:attrName>
                                        </p:attrNameLst>
                                      </p:cBhvr>
                                      <p:tavLst>
                                        <p:tav tm="0">
                                          <p:val>
                                            <p:strVal val="#ppt_y+#ppt_h*1.125000"/>
                                          </p:val>
                                        </p:tav>
                                        <p:tav tm="100000">
                                          <p:val>
                                            <p:strVal val="#ppt_y"/>
                                          </p:val>
                                        </p:tav>
                                      </p:tavLst>
                                    </p:anim>
                                    <p:animEffect transition="in" filter="wipe(up)">
                                      <p:cBhvr>
                                        <p:cTn id="8" dur="1000"/>
                                        <p:tgtEl>
                                          <p:spTgt spid="5"/>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p:tgtEl>
                                          <p:spTgt spid="6"/>
                                        </p:tgtEl>
                                        <p:attrNameLst>
                                          <p:attrName>ppt_y</p:attrName>
                                        </p:attrNameLst>
                                      </p:cBhvr>
                                      <p:tavLst>
                                        <p:tav tm="0">
                                          <p:val>
                                            <p:strVal val="#ppt_y-#ppt_h*1.125000"/>
                                          </p:val>
                                        </p:tav>
                                        <p:tav tm="100000">
                                          <p:val>
                                            <p:strVal val="#ppt_y"/>
                                          </p:val>
                                        </p:tav>
                                      </p:tavLst>
                                    </p:anim>
                                    <p:animEffect transition="in" filter="wipe(down)">
                                      <p:cBhvr>
                                        <p:cTn id="12" dur="1000"/>
                                        <p:tgtEl>
                                          <p:spTgt spid="6"/>
                                        </p:tgtEl>
                                      </p:cBhvr>
                                    </p:animEffect>
                                  </p:childTnLst>
                                </p:cTn>
                              </p:par>
                              <p:par>
                                <p:cTn id="13" presetID="12" presetClass="entr" presetSubtype="4"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p:tgtEl>
                                          <p:spTgt spid="7"/>
                                        </p:tgtEl>
                                        <p:attrNameLst>
                                          <p:attrName>ppt_y</p:attrName>
                                        </p:attrNameLst>
                                      </p:cBhvr>
                                      <p:tavLst>
                                        <p:tav tm="0">
                                          <p:val>
                                            <p:strVal val="#ppt_y+#ppt_h*1.125000"/>
                                          </p:val>
                                        </p:tav>
                                        <p:tav tm="100000">
                                          <p:val>
                                            <p:strVal val="#ppt_y"/>
                                          </p:val>
                                        </p:tav>
                                      </p:tavLst>
                                    </p:anim>
                                    <p:animEffect transition="in" filter="wipe(up)">
                                      <p:cBhvr>
                                        <p:cTn id="16" dur="500"/>
                                        <p:tgtEl>
                                          <p:spTgt spid="7"/>
                                        </p:tgtEl>
                                      </p:cBhvr>
                                    </p:animEffect>
                                  </p:childTnLst>
                                </p:cTn>
                              </p:par>
                            </p:childTnLst>
                          </p:cTn>
                        </p:par>
                        <p:par>
                          <p:cTn id="17" fill="hold">
                            <p:stCondLst>
                              <p:cond delay="1000"/>
                            </p:stCondLst>
                            <p:childTnLst>
                              <p:par>
                                <p:cTn id="18" presetID="1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p:tgtEl>
                                          <p:spTgt spid="9"/>
                                        </p:tgtEl>
                                        <p:attrNameLst>
                                          <p:attrName>ppt_x</p:attrName>
                                        </p:attrNameLst>
                                      </p:cBhvr>
                                      <p:tavLst>
                                        <p:tav tm="0">
                                          <p:val>
                                            <p:strVal val="#ppt_x+#ppt_w*1.125000"/>
                                          </p:val>
                                        </p:tav>
                                        <p:tav tm="100000">
                                          <p:val>
                                            <p:strVal val="#ppt_x"/>
                                          </p:val>
                                        </p:tav>
                                      </p:tavLst>
                                    </p:anim>
                                    <p:animEffect transition="in" filter="wipe(left)">
                                      <p:cBhvr>
                                        <p:cTn id="21" dur="500"/>
                                        <p:tgtEl>
                                          <p:spTgt spid="9"/>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 calcmode="lin" valueType="num">
                                      <p:cBhvr>
                                        <p:cTn id="27" dur="500" fill="hold"/>
                                        <p:tgtEl>
                                          <p:spTgt spid="2"/>
                                        </p:tgtEl>
                                        <p:attrNameLst>
                                          <p:attrName>style.rotation</p:attrName>
                                        </p:attrNameLst>
                                      </p:cBhvr>
                                      <p:tavLst>
                                        <p:tav tm="0">
                                          <p:val>
                                            <p:fltVal val="360"/>
                                          </p:val>
                                        </p:tav>
                                        <p:tav tm="100000">
                                          <p:val>
                                            <p:fltVal val="0"/>
                                          </p:val>
                                        </p:tav>
                                      </p:tavLst>
                                    </p:anim>
                                    <p:animEffect transition="in" filter="fade">
                                      <p:cBhvr>
                                        <p:cTn id="28" dur="500"/>
                                        <p:tgtEl>
                                          <p:spTgt spid="2"/>
                                        </p:tgtEl>
                                      </p:cBhvr>
                                    </p:animEffect>
                                  </p:childTnLst>
                                </p:cTn>
                              </p:par>
                            </p:childTnLst>
                          </p:cTn>
                        </p:par>
                        <p:par>
                          <p:cTn id="29" fill="hold">
                            <p:stCondLst>
                              <p:cond delay="2000"/>
                            </p:stCondLst>
                            <p:childTnLst>
                              <p:par>
                                <p:cTn id="30" presetID="1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p:tgtEl>
                                          <p:spTgt spid="23"/>
                                        </p:tgtEl>
                                        <p:attrNameLst>
                                          <p:attrName>ppt_y</p:attrName>
                                        </p:attrNameLst>
                                      </p:cBhvr>
                                      <p:tavLst>
                                        <p:tav tm="0">
                                          <p:val>
                                            <p:strVal val="#ppt_y+#ppt_h*1.125000"/>
                                          </p:val>
                                        </p:tav>
                                        <p:tav tm="100000">
                                          <p:val>
                                            <p:strVal val="#ppt_y"/>
                                          </p:val>
                                        </p:tav>
                                      </p:tavLst>
                                    </p:anim>
                                    <p:animEffect transition="in" filter="wipe(up)">
                                      <p:cBhvr>
                                        <p:cTn id="33" dur="500"/>
                                        <p:tgtEl>
                                          <p:spTgt spid="23"/>
                                        </p:tgtEl>
                                      </p:cBhvr>
                                    </p:animEffect>
                                  </p:childTnLst>
                                </p:cTn>
                              </p:par>
                              <p:par>
                                <p:cTn id="34" presetID="12" presetClass="entr" presetSubtype="4" fill="hold" grpId="0" nodeType="withEffect">
                                  <p:stCondLst>
                                    <p:cond delay="2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p:tgtEl>
                                          <p:spTgt spid="24"/>
                                        </p:tgtEl>
                                        <p:attrNameLst>
                                          <p:attrName>ppt_y</p:attrName>
                                        </p:attrNameLst>
                                      </p:cBhvr>
                                      <p:tavLst>
                                        <p:tav tm="0">
                                          <p:val>
                                            <p:strVal val="#ppt_y+#ppt_h*1.125000"/>
                                          </p:val>
                                        </p:tav>
                                        <p:tav tm="100000">
                                          <p:val>
                                            <p:strVal val="#ppt_y"/>
                                          </p:val>
                                        </p:tav>
                                      </p:tavLst>
                                    </p:anim>
                                    <p:animEffect transition="in" filter="wipe(up)">
                                      <p:cBhvr>
                                        <p:cTn id="37" dur="500"/>
                                        <p:tgtEl>
                                          <p:spTgt spid="24"/>
                                        </p:tgtEl>
                                      </p:cBhvr>
                                    </p:animEffect>
                                  </p:childTnLst>
                                </p:cTn>
                              </p:par>
                            </p:childTnLst>
                          </p:cTn>
                        </p:par>
                        <p:par>
                          <p:cTn id="38" fill="hold">
                            <p:stCondLst>
                              <p:cond delay="2500"/>
                            </p:stCondLst>
                            <p:childTnLst>
                              <p:par>
                                <p:cTn id="39" presetID="49" presetClass="entr" presetSubtype="0" decel="10000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 calcmode="lin" valueType="num">
                                      <p:cBhvr>
                                        <p:cTn id="43" dur="500" fill="hold"/>
                                        <p:tgtEl>
                                          <p:spTgt spid="3"/>
                                        </p:tgtEl>
                                        <p:attrNameLst>
                                          <p:attrName>style.rotation</p:attrName>
                                        </p:attrNameLst>
                                      </p:cBhvr>
                                      <p:tavLst>
                                        <p:tav tm="0">
                                          <p:val>
                                            <p:fltVal val="360"/>
                                          </p:val>
                                        </p:tav>
                                        <p:tav tm="100000">
                                          <p:val>
                                            <p:fltVal val="0"/>
                                          </p:val>
                                        </p:tav>
                                      </p:tavLst>
                                    </p:anim>
                                    <p:animEffect transition="in" filter="fade">
                                      <p:cBhvr>
                                        <p:cTn id="44" dur="500"/>
                                        <p:tgtEl>
                                          <p:spTgt spid="3"/>
                                        </p:tgtEl>
                                      </p:cBhvr>
                                    </p:animEffect>
                                  </p:childTnLst>
                                </p:cTn>
                              </p:par>
                            </p:childTnLst>
                          </p:cTn>
                        </p:par>
                        <p:par>
                          <p:cTn id="45" fill="hold">
                            <p:stCondLst>
                              <p:cond delay="3000"/>
                            </p:stCondLst>
                            <p:childTnLst>
                              <p:par>
                                <p:cTn id="46" presetID="12" presetClass="entr" presetSubtype="4"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500"/>
                                        <p:tgtEl>
                                          <p:spTgt spid="25"/>
                                        </p:tgtEl>
                                        <p:attrNameLst>
                                          <p:attrName>ppt_y</p:attrName>
                                        </p:attrNameLst>
                                      </p:cBhvr>
                                      <p:tavLst>
                                        <p:tav tm="0">
                                          <p:val>
                                            <p:strVal val="#ppt_y+#ppt_h*1.125000"/>
                                          </p:val>
                                        </p:tav>
                                        <p:tav tm="100000">
                                          <p:val>
                                            <p:strVal val="#ppt_y"/>
                                          </p:val>
                                        </p:tav>
                                      </p:tavLst>
                                    </p:anim>
                                    <p:animEffect transition="in" filter="wipe(up)">
                                      <p:cBhvr>
                                        <p:cTn id="49" dur="500"/>
                                        <p:tgtEl>
                                          <p:spTgt spid="25"/>
                                        </p:tgtEl>
                                      </p:cBhvr>
                                    </p:animEffect>
                                  </p:childTnLst>
                                </p:cTn>
                              </p:par>
                              <p:par>
                                <p:cTn id="50" presetID="12" presetClass="entr" presetSubtype="4" fill="hold" grpId="0" nodeType="withEffect">
                                  <p:stCondLst>
                                    <p:cond delay="20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p:tgtEl>
                                          <p:spTgt spid="26"/>
                                        </p:tgtEl>
                                        <p:attrNameLst>
                                          <p:attrName>ppt_y</p:attrName>
                                        </p:attrNameLst>
                                      </p:cBhvr>
                                      <p:tavLst>
                                        <p:tav tm="0">
                                          <p:val>
                                            <p:strVal val="#ppt_y+#ppt_h*1.125000"/>
                                          </p:val>
                                        </p:tav>
                                        <p:tav tm="100000">
                                          <p:val>
                                            <p:strVal val="#ppt_y"/>
                                          </p:val>
                                        </p:tav>
                                      </p:tavLst>
                                    </p:anim>
                                    <p:animEffect transition="in" filter="wipe(up)">
                                      <p:cBhvr>
                                        <p:cTn id="53" dur="500"/>
                                        <p:tgtEl>
                                          <p:spTgt spid="26"/>
                                        </p:tgtEl>
                                      </p:cBhvr>
                                    </p:animEffect>
                                  </p:childTnLst>
                                </p:cTn>
                              </p:par>
                            </p:childTnLst>
                          </p:cTn>
                        </p:par>
                        <p:par>
                          <p:cTn id="54" fill="hold">
                            <p:stCondLst>
                              <p:cond delay="3500"/>
                            </p:stCondLst>
                            <p:childTnLst>
                              <p:par>
                                <p:cTn id="55" presetID="49" presetClass="entr" presetSubtype="0" decel="100000"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p:cTn id="57" dur="500" fill="hold"/>
                                        <p:tgtEl>
                                          <p:spTgt spid="8"/>
                                        </p:tgtEl>
                                        <p:attrNameLst>
                                          <p:attrName>ppt_w</p:attrName>
                                        </p:attrNameLst>
                                      </p:cBhvr>
                                      <p:tavLst>
                                        <p:tav tm="0">
                                          <p:val>
                                            <p:fltVal val="0"/>
                                          </p:val>
                                        </p:tav>
                                        <p:tav tm="100000">
                                          <p:val>
                                            <p:strVal val="#ppt_w"/>
                                          </p:val>
                                        </p:tav>
                                      </p:tavLst>
                                    </p:anim>
                                    <p:anim calcmode="lin" valueType="num">
                                      <p:cBhvr>
                                        <p:cTn id="58" dur="500" fill="hold"/>
                                        <p:tgtEl>
                                          <p:spTgt spid="8"/>
                                        </p:tgtEl>
                                        <p:attrNameLst>
                                          <p:attrName>ppt_h</p:attrName>
                                        </p:attrNameLst>
                                      </p:cBhvr>
                                      <p:tavLst>
                                        <p:tav tm="0">
                                          <p:val>
                                            <p:fltVal val="0"/>
                                          </p:val>
                                        </p:tav>
                                        <p:tav tm="100000">
                                          <p:val>
                                            <p:strVal val="#ppt_h"/>
                                          </p:val>
                                        </p:tav>
                                      </p:tavLst>
                                    </p:anim>
                                    <p:anim calcmode="lin" valueType="num">
                                      <p:cBhvr>
                                        <p:cTn id="59" dur="500" fill="hold"/>
                                        <p:tgtEl>
                                          <p:spTgt spid="8"/>
                                        </p:tgtEl>
                                        <p:attrNameLst>
                                          <p:attrName>style.rotation</p:attrName>
                                        </p:attrNameLst>
                                      </p:cBhvr>
                                      <p:tavLst>
                                        <p:tav tm="0">
                                          <p:val>
                                            <p:fltVal val="360"/>
                                          </p:val>
                                        </p:tav>
                                        <p:tav tm="100000">
                                          <p:val>
                                            <p:fltVal val="0"/>
                                          </p:val>
                                        </p:tav>
                                      </p:tavLst>
                                    </p:anim>
                                    <p:animEffect transition="in" filter="fade">
                                      <p:cBhvr>
                                        <p:cTn id="60" dur="500"/>
                                        <p:tgtEl>
                                          <p:spTgt spid="8"/>
                                        </p:tgtEl>
                                      </p:cBhvr>
                                    </p:animEffect>
                                  </p:childTnLst>
                                </p:cTn>
                              </p:par>
                            </p:childTnLst>
                          </p:cTn>
                        </p:par>
                        <p:par>
                          <p:cTn id="61" fill="hold">
                            <p:stCondLst>
                              <p:cond delay="4000"/>
                            </p:stCondLst>
                            <p:childTnLst>
                              <p:par>
                                <p:cTn id="62" presetID="12" presetClass="entr" presetSubtype="4"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p:tgtEl>
                                          <p:spTgt spid="27"/>
                                        </p:tgtEl>
                                        <p:attrNameLst>
                                          <p:attrName>ppt_y</p:attrName>
                                        </p:attrNameLst>
                                      </p:cBhvr>
                                      <p:tavLst>
                                        <p:tav tm="0">
                                          <p:val>
                                            <p:strVal val="#ppt_y+#ppt_h*1.125000"/>
                                          </p:val>
                                        </p:tav>
                                        <p:tav tm="100000">
                                          <p:val>
                                            <p:strVal val="#ppt_y"/>
                                          </p:val>
                                        </p:tav>
                                      </p:tavLst>
                                    </p:anim>
                                    <p:animEffect transition="in" filter="wipe(up)">
                                      <p:cBhvr>
                                        <p:cTn id="65" dur="500"/>
                                        <p:tgtEl>
                                          <p:spTgt spid="27"/>
                                        </p:tgtEl>
                                      </p:cBhvr>
                                    </p:animEffect>
                                  </p:childTnLst>
                                </p:cTn>
                              </p:par>
                              <p:par>
                                <p:cTn id="66" presetID="12" presetClass="entr" presetSubtype="4" fill="hold" grpId="0" nodeType="withEffect">
                                  <p:stCondLst>
                                    <p:cond delay="20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p:tgtEl>
                                          <p:spTgt spid="28"/>
                                        </p:tgtEl>
                                        <p:attrNameLst>
                                          <p:attrName>ppt_y</p:attrName>
                                        </p:attrNameLst>
                                      </p:cBhvr>
                                      <p:tavLst>
                                        <p:tav tm="0">
                                          <p:val>
                                            <p:strVal val="#ppt_y+#ppt_h*1.125000"/>
                                          </p:val>
                                        </p:tav>
                                        <p:tav tm="100000">
                                          <p:val>
                                            <p:strVal val="#ppt_y"/>
                                          </p:val>
                                        </p:tav>
                                      </p:tavLst>
                                    </p:anim>
                                    <p:animEffect transition="in" filter="wipe(up)">
                                      <p:cBhvr>
                                        <p:cTn id="69" dur="500"/>
                                        <p:tgtEl>
                                          <p:spTgt spid="28"/>
                                        </p:tgtEl>
                                      </p:cBhvr>
                                    </p:animEffect>
                                  </p:childTnLst>
                                </p:cTn>
                              </p:par>
                            </p:childTnLst>
                          </p:cTn>
                        </p:par>
                        <p:par>
                          <p:cTn id="70" fill="hold">
                            <p:stCondLst>
                              <p:cond delay="4500"/>
                            </p:stCondLst>
                            <p:childTnLst>
                              <p:par>
                                <p:cTn id="71" presetID="12" presetClass="entr" presetSubtype="8" fill="hold" nodeType="after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p:tgtEl>
                                          <p:spTgt spid="30"/>
                                        </p:tgtEl>
                                        <p:attrNameLst>
                                          <p:attrName>ppt_x</p:attrName>
                                        </p:attrNameLst>
                                      </p:cBhvr>
                                      <p:tavLst>
                                        <p:tav tm="0">
                                          <p:val>
                                            <p:strVal val="#ppt_x-#ppt_w*1.125000"/>
                                          </p:val>
                                        </p:tav>
                                        <p:tav tm="100000">
                                          <p:val>
                                            <p:strVal val="#ppt_x"/>
                                          </p:val>
                                        </p:tav>
                                      </p:tavLst>
                                    </p:anim>
                                    <p:animEffect transition="in" filter="wipe(right)">
                                      <p:cBhvr>
                                        <p:cTn id="74" dur="500"/>
                                        <p:tgtEl>
                                          <p:spTgt spid="30"/>
                                        </p:tgtEl>
                                      </p:cBhvr>
                                    </p:animEffect>
                                  </p:childTnLst>
                                </p:cTn>
                              </p:par>
                            </p:childTnLst>
                          </p:cTn>
                        </p:par>
                        <p:par>
                          <p:cTn id="75" fill="hold">
                            <p:stCondLst>
                              <p:cond delay="5000"/>
                            </p:stCondLst>
                            <p:childTnLst>
                              <p:par>
                                <p:cTn id="76" presetID="49" presetClass="entr" presetSubtype="0" decel="100000" fill="hold" nodeType="afterEffect">
                                  <p:stCondLst>
                                    <p:cond delay="0"/>
                                  </p:stCondLst>
                                  <p:childTnLst>
                                    <p:set>
                                      <p:cBhvr>
                                        <p:cTn id="77" dur="1" fill="hold">
                                          <p:stCondLst>
                                            <p:cond delay="0"/>
                                          </p:stCondLst>
                                        </p:cTn>
                                        <p:tgtEl>
                                          <p:spTgt spid="10"/>
                                        </p:tgtEl>
                                        <p:attrNameLst>
                                          <p:attrName>style.visibility</p:attrName>
                                        </p:attrNameLst>
                                      </p:cBhvr>
                                      <p:to>
                                        <p:strVal val="visible"/>
                                      </p:to>
                                    </p:set>
                                    <p:anim calcmode="lin" valueType="num">
                                      <p:cBhvr>
                                        <p:cTn id="78" dur="500" fill="hold"/>
                                        <p:tgtEl>
                                          <p:spTgt spid="10"/>
                                        </p:tgtEl>
                                        <p:attrNameLst>
                                          <p:attrName>ppt_w</p:attrName>
                                        </p:attrNameLst>
                                      </p:cBhvr>
                                      <p:tavLst>
                                        <p:tav tm="0">
                                          <p:val>
                                            <p:fltVal val="0"/>
                                          </p:val>
                                        </p:tav>
                                        <p:tav tm="100000">
                                          <p:val>
                                            <p:strVal val="#ppt_w"/>
                                          </p:val>
                                        </p:tav>
                                      </p:tavLst>
                                    </p:anim>
                                    <p:anim calcmode="lin" valueType="num">
                                      <p:cBhvr>
                                        <p:cTn id="79" dur="500" fill="hold"/>
                                        <p:tgtEl>
                                          <p:spTgt spid="10"/>
                                        </p:tgtEl>
                                        <p:attrNameLst>
                                          <p:attrName>ppt_h</p:attrName>
                                        </p:attrNameLst>
                                      </p:cBhvr>
                                      <p:tavLst>
                                        <p:tav tm="0">
                                          <p:val>
                                            <p:fltVal val="0"/>
                                          </p:val>
                                        </p:tav>
                                        <p:tav tm="100000">
                                          <p:val>
                                            <p:strVal val="#ppt_h"/>
                                          </p:val>
                                        </p:tav>
                                      </p:tavLst>
                                    </p:anim>
                                    <p:anim calcmode="lin" valueType="num">
                                      <p:cBhvr>
                                        <p:cTn id="80" dur="500" fill="hold"/>
                                        <p:tgtEl>
                                          <p:spTgt spid="10"/>
                                        </p:tgtEl>
                                        <p:attrNameLst>
                                          <p:attrName>style.rotation</p:attrName>
                                        </p:attrNameLst>
                                      </p:cBhvr>
                                      <p:tavLst>
                                        <p:tav tm="0">
                                          <p:val>
                                            <p:fltVal val="360"/>
                                          </p:val>
                                        </p:tav>
                                        <p:tav tm="100000">
                                          <p:val>
                                            <p:fltVal val="0"/>
                                          </p:val>
                                        </p:tav>
                                      </p:tavLst>
                                    </p:anim>
                                    <p:animEffect transition="in" filter="fade">
                                      <p:cBhvr>
                                        <p:cTn id="81" dur="500"/>
                                        <p:tgtEl>
                                          <p:spTgt spid="10"/>
                                        </p:tgtEl>
                                      </p:cBhvr>
                                    </p:animEffect>
                                  </p:childTnLst>
                                </p:cTn>
                              </p:par>
                            </p:childTnLst>
                          </p:cTn>
                        </p:par>
                        <p:par>
                          <p:cTn id="82" fill="hold">
                            <p:stCondLst>
                              <p:cond delay="5500"/>
                            </p:stCondLst>
                            <p:childTnLst>
                              <p:par>
                                <p:cTn id="83" presetID="12" presetClass="entr" presetSubtype="4" fill="hold" grpId="0" nodeType="after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p:tgtEl>
                                          <p:spTgt spid="43"/>
                                        </p:tgtEl>
                                        <p:attrNameLst>
                                          <p:attrName>ppt_y</p:attrName>
                                        </p:attrNameLst>
                                      </p:cBhvr>
                                      <p:tavLst>
                                        <p:tav tm="0">
                                          <p:val>
                                            <p:strVal val="#ppt_y+#ppt_h*1.125000"/>
                                          </p:val>
                                        </p:tav>
                                        <p:tav tm="100000">
                                          <p:val>
                                            <p:strVal val="#ppt_y"/>
                                          </p:val>
                                        </p:tav>
                                      </p:tavLst>
                                    </p:anim>
                                    <p:animEffect transition="in" filter="wipe(up)">
                                      <p:cBhvr>
                                        <p:cTn id="86" dur="500"/>
                                        <p:tgtEl>
                                          <p:spTgt spid="43"/>
                                        </p:tgtEl>
                                      </p:cBhvr>
                                    </p:animEffect>
                                  </p:childTnLst>
                                </p:cTn>
                              </p:par>
                              <p:par>
                                <p:cTn id="87" presetID="12" presetClass="entr" presetSubtype="4" fill="hold" grpId="0" nodeType="withEffect">
                                  <p:stCondLst>
                                    <p:cond delay="200"/>
                                  </p:stCondLst>
                                  <p:childTnLst>
                                    <p:set>
                                      <p:cBhvr>
                                        <p:cTn id="88" dur="1" fill="hold">
                                          <p:stCondLst>
                                            <p:cond delay="0"/>
                                          </p:stCondLst>
                                        </p:cTn>
                                        <p:tgtEl>
                                          <p:spTgt spid="44"/>
                                        </p:tgtEl>
                                        <p:attrNameLst>
                                          <p:attrName>style.visibility</p:attrName>
                                        </p:attrNameLst>
                                      </p:cBhvr>
                                      <p:to>
                                        <p:strVal val="visible"/>
                                      </p:to>
                                    </p:set>
                                    <p:anim calcmode="lin" valueType="num">
                                      <p:cBhvr additive="base">
                                        <p:cTn id="89" dur="500"/>
                                        <p:tgtEl>
                                          <p:spTgt spid="44"/>
                                        </p:tgtEl>
                                        <p:attrNameLst>
                                          <p:attrName>ppt_y</p:attrName>
                                        </p:attrNameLst>
                                      </p:cBhvr>
                                      <p:tavLst>
                                        <p:tav tm="0">
                                          <p:val>
                                            <p:strVal val="#ppt_y+#ppt_h*1.125000"/>
                                          </p:val>
                                        </p:tav>
                                        <p:tav tm="100000">
                                          <p:val>
                                            <p:strVal val="#ppt_y"/>
                                          </p:val>
                                        </p:tav>
                                      </p:tavLst>
                                    </p:anim>
                                    <p:animEffect transition="in" filter="wipe(up)">
                                      <p:cBhvr>
                                        <p:cTn id="90" dur="500"/>
                                        <p:tgtEl>
                                          <p:spTgt spid="44"/>
                                        </p:tgtEl>
                                      </p:cBhvr>
                                    </p:animEffect>
                                  </p:childTnLst>
                                </p:cTn>
                              </p:par>
                            </p:childTnLst>
                          </p:cTn>
                        </p:par>
                        <p:par>
                          <p:cTn id="91" fill="hold">
                            <p:stCondLst>
                              <p:cond delay="6000"/>
                            </p:stCondLst>
                            <p:childTnLst>
                              <p:par>
                                <p:cTn id="92" presetID="49" presetClass="entr" presetSubtype="0" decel="100000" fill="hold" nodeType="afterEffect">
                                  <p:stCondLst>
                                    <p:cond delay="0"/>
                                  </p:stCondLst>
                                  <p:childTnLst>
                                    <p:set>
                                      <p:cBhvr>
                                        <p:cTn id="93" dur="1" fill="hold">
                                          <p:stCondLst>
                                            <p:cond delay="0"/>
                                          </p:stCondLst>
                                        </p:cTn>
                                        <p:tgtEl>
                                          <p:spTgt spid="14"/>
                                        </p:tgtEl>
                                        <p:attrNameLst>
                                          <p:attrName>style.visibility</p:attrName>
                                        </p:attrNameLst>
                                      </p:cBhvr>
                                      <p:to>
                                        <p:strVal val="visible"/>
                                      </p:to>
                                    </p:set>
                                    <p:anim calcmode="lin" valueType="num">
                                      <p:cBhvr>
                                        <p:cTn id="94" dur="500" fill="hold"/>
                                        <p:tgtEl>
                                          <p:spTgt spid="14"/>
                                        </p:tgtEl>
                                        <p:attrNameLst>
                                          <p:attrName>ppt_w</p:attrName>
                                        </p:attrNameLst>
                                      </p:cBhvr>
                                      <p:tavLst>
                                        <p:tav tm="0">
                                          <p:val>
                                            <p:fltVal val="0"/>
                                          </p:val>
                                        </p:tav>
                                        <p:tav tm="100000">
                                          <p:val>
                                            <p:strVal val="#ppt_w"/>
                                          </p:val>
                                        </p:tav>
                                      </p:tavLst>
                                    </p:anim>
                                    <p:anim calcmode="lin" valueType="num">
                                      <p:cBhvr>
                                        <p:cTn id="95" dur="500" fill="hold"/>
                                        <p:tgtEl>
                                          <p:spTgt spid="14"/>
                                        </p:tgtEl>
                                        <p:attrNameLst>
                                          <p:attrName>ppt_h</p:attrName>
                                        </p:attrNameLst>
                                      </p:cBhvr>
                                      <p:tavLst>
                                        <p:tav tm="0">
                                          <p:val>
                                            <p:fltVal val="0"/>
                                          </p:val>
                                        </p:tav>
                                        <p:tav tm="100000">
                                          <p:val>
                                            <p:strVal val="#ppt_h"/>
                                          </p:val>
                                        </p:tav>
                                      </p:tavLst>
                                    </p:anim>
                                    <p:anim calcmode="lin" valueType="num">
                                      <p:cBhvr>
                                        <p:cTn id="96" dur="500" fill="hold"/>
                                        <p:tgtEl>
                                          <p:spTgt spid="14"/>
                                        </p:tgtEl>
                                        <p:attrNameLst>
                                          <p:attrName>style.rotation</p:attrName>
                                        </p:attrNameLst>
                                      </p:cBhvr>
                                      <p:tavLst>
                                        <p:tav tm="0">
                                          <p:val>
                                            <p:fltVal val="360"/>
                                          </p:val>
                                        </p:tav>
                                        <p:tav tm="100000">
                                          <p:val>
                                            <p:fltVal val="0"/>
                                          </p:val>
                                        </p:tav>
                                      </p:tavLst>
                                    </p:anim>
                                    <p:animEffect transition="in" filter="fade">
                                      <p:cBhvr>
                                        <p:cTn id="97" dur="500"/>
                                        <p:tgtEl>
                                          <p:spTgt spid="14"/>
                                        </p:tgtEl>
                                      </p:cBhvr>
                                    </p:animEffect>
                                  </p:childTnLst>
                                </p:cTn>
                              </p:par>
                            </p:childTnLst>
                          </p:cTn>
                        </p:par>
                        <p:par>
                          <p:cTn id="98" fill="hold">
                            <p:stCondLst>
                              <p:cond delay="6500"/>
                            </p:stCondLst>
                            <p:childTnLst>
                              <p:par>
                                <p:cTn id="99" presetID="12" presetClass="entr" presetSubtype="4"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 calcmode="lin" valueType="num">
                                      <p:cBhvr additive="base">
                                        <p:cTn id="101" dur="500"/>
                                        <p:tgtEl>
                                          <p:spTgt spid="45"/>
                                        </p:tgtEl>
                                        <p:attrNameLst>
                                          <p:attrName>ppt_y</p:attrName>
                                        </p:attrNameLst>
                                      </p:cBhvr>
                                      <p:tavLst>
                                        <p:tav tm="0">
                                          <p:val>
                                            <p:strVal val="#ppt_y+#ppt_h*1.125000"/>
                                          </p:val>
                                        </p:tav>
                                        <p:tav tm="100000">
                                          <p:val>
                                            <p:strVal val="#ppt_y"/>
                                          </p:val>
                                        </p:tav>
                                      </p:tavLst>
                                    </p:anim>
                                    <p:animEffect transition="in" filter="wipe(up)">
                                      <p:cBhvr>
                                        <p:cTn id="102" dur="500"/>
                                        <p:tgtEl>
                                          <p:spTgt spid="45"/>
                                        </p:tgtEl>
                                      </p:cBhvr>
                                    </p:animEffect>
                                  </p:childTnLst>
                                </p:cTn>
                              </p:par>
                              <p:par>
                                <p:cTn id="103" presetID="12" presetClass="entr" presetSubtype="4" fill="hold" grpId="0" nodeType="withEffect">
                                  <p:stCondLst>
                                    <p:cond delay="200"/>
                                  </p:stCondLst>
                                  <p:childTnLst>
                                    <p:set>
                                      <p:cBhvr>
                                        <p:cTn id="104" dur="1" fill="hold">
                                          <p:stCondLst>
                                            <p:cond delay="0"/>
                                          </p:stCondLst>
                                        </p:cTn>
                                        <p:tgtEl>
                                          <p:spTgt spid="46"/>
                                        </p:tgtEl>
                                        <p:attrNameLst>
                                          <p:attrName>style.visibility</p:attrName>
                                        </p:attrNameLst>
                                      </p:cBhvr>
                                      <p:to>
                                        <p:strVal val="visible"/>
                                      </p:to>
                                    </p:set>
                                    <p:anim calcmode="lin" valueType="num">
                                      <p:cBhvr additive="base">
                                        <p:cTn id="105" dur="500"/>
                                        <p:tgtEl>
                                          <p:spTgt spid="46"/>
                                        </p:tgtEl>
                                        <p:attrNameLst>
                                          <p:attrName>ppt_y</p:attrName>
                                        </p:attrNameLst>
                                      </p:cBhvr>
                                      <p:tavLst>
                                        <p:tav tm="0">
                                          <p:val>
                                            <p:strVal val="#ppt_y+#ppt_h*1.125000"/>
                                          </p:val>
                                        </p:tav>
                                        <p:tav tm="100000">
                                          <p:val>
                                            <p:strVal val="#ppt_y"/>
                                          </p:val>
                                        </p:tav>
                                      </p:tavLst>
                                    </p:anim>
                                    <p:animEffect transition="in" filter="wipe(up)">
                                      <p:cBhvr>
                                        <p:cTn id="10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5" grpId="1" animBg="1"/>
      <p:bldP spid="6" grpId="0" animBg="1"/>
      <p:bldP spid="43" grpId="0"/>
      <p:bldP spid="44" grpId="0"/>
      <p:bldP spid="45" grpId="0"/>
      <p:bldP spid="4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781038"/>
            <a:ext cx="1400810" cy="828675"/>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引言</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2950383" y="3609939"/>
            <a:ext cx="1537970" cy="367030"/>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I</a:t>
            </a:r>
            <a:r>
              <a:rPr lang="en-US" altLang="zh-CN" dirty="0">
                <a:solidFill>
                  <a:schemeClr val="bg1"/>
                </a:solidFill>
                <a:latin typeface="微软雅黑" panose="020B0503020204020204" pitchFamily="34" charset="-122"/>
                <a:ea typeface="微软雅黑" panose="020B0503020204020204" pitchFamily="34" charset="-122"/>
              </a:rPr>
              <a:t>ntroduction</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23546" b="8830"/>
          <a:stretch>
            <a:fillRect/>
          </a:stretch>
        </p:blipFill>
        <p:spPr>
          <a:xfrm>
            <a:off x="9815333" y="135922"/>
            <a:ext cx="2376667" cy="73451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9944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引言</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863725" y="217805"/>
            <a:ext cx="10817225" cy="439420"/>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695135" y="239783"/>
              <a:ext cx="1086485" cy="274396"/>
            </a:xfrm>
            <a:prstGeom prst="rect">
              <a:avLst/>
            </a:prstGeom>
            <a:noFill/>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I</a:t>
              </a:r>
              <a:r>
                <a:rPr lang="en-US" altLang="zh-CN" sz="1200" dirty="0">
                  <a:solidFill>
                    <a:schemeClr val="bg1"/>
                  </a:solidFill>
                  <a:latin typeface="微软雅黑" panose="020B0503020204020204" pitchFamily="34" charset="-122"/>
                  <a:ea typeface="微软雅黑" panose="020B0503020204020204" pitchFamily="34" charset="-122"/>
                </a:rPr>
                <a:t>ntroduction</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12" name="文本框 11"/>
          <p:cNvSpPr txBox="1"/>
          <p:nvPr/>
        </p:nvSpPr>
        <p:spPr>
          <a:xfrm>
            <a:off x="533400" y="920172"/>
            <a:ext cx="10932117" cy="521970"/>
          </a:xfrm>
          <a:prstGeom prst="rect">
            <a:avLst/>
          </a:prstGeom>
          <a:noFill/>
        </p:spPr>
        <p:txBody>
          <a:bodyPr wrap="square">
            <a:spAutoFit/>
          </a:bodyPr>
          <a:p>
            <a:pPr marL="457200" indent="-457200">
              <a:buFont typeface="Wingdings" panose="05000000000000000000" charset="0"/>
              <a:buChar char="Ø"/>
            </a:pPr>
            <a:r>
              <a:rPr lang="zh-CN" altLang="en-US" sz="2800" b="1" dirty="0">
                <a:latin typeface="黑体" panose="02010609060101010101" pitchFamily="49" charset="-122"/>
                <a:ea typeface="黑体" panose="02010609060101010101" pitchFamily="49" charset="-122"/>
              </a:rPr>
              <a:t>研究背景</a:t>
            </a:r>
            <a:endParaRPr lang="zh-CN" altLang="en-US" sz="2800" b="1"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 name="文本框 2"/>
              <p:cNvSpPr txBox="1"/>
              <p:nvPr/>
            </p:nvSpPr>
            <p:spPr>
              <a:xfrm>
                <a:off x="643890" y="1442085"/>
                <a:ext cx="10919460" cy="4661535"/>
              </a:xfrm>
              <a:prstGeom prst="rect">
                <a:avLst/>
              </a:prstGeom>
              <a:noFill/>
            </p:spPr>
            <p:txBody>
              <a:bodyPr wrap="square" rtlCol="0">
                <a:spAutoFit/>
              </a:bodyPr>
              <a:p>
                <a:pPr marL="285750" indent="-285750" fontAlgn="auto">
                  <a:lnSpc>
                    <a:spcPct val="150000"/>
                  </a:lnSpc>
                  <a:buFont typeface="Wingdings" panose="05000000000000000000" charset="0"/>
                  <a:buChar char="l"/>
                </a:pPr>
                <a:r>
                  <a:rPr lang="zh-CN" altLang="en-US"/>
                  <a:t>电子</a:t>
                </a:r>
                <a:r>
                  <a:rPr lang="en-US" altLang="zh-CN"/>
                  <a:t>-</a:t>
                </a:r>
                <a:r>
                  <a:rPr lang="zh-CN" altLang="en-US"/>
                  <a:t>核散射与中微子</a:t>
                </a:r>
                <a:r>
                  <a:rPr lang="en-US" altLang="zh-CN"/>
                  <a:t>-</a:t>
                </a:r>
                <a:r>
                  <a:rPr lang="zh-CN" altLang="en-US"/>
                  <a:t>核</a:t>
                </a:r>
                <a:r>
                  <a:rPr lang="zh-CN" altLang="en-US"/>
                  <a:t>散射的相似性</a:t>
                </a:r>
                <a:endParaRPr lang="zh-CN" altLang="en-US"/>
              </a:p>
              <a:p>
                <a:pPr marL="285750" indent="-285750" fontAlgn="auto">
                  <a:lnSpc>
                    <a:spcPct val="150000"/>
                  </a:lnSpc>
                  <a:buFont typeface="Arial" panose="020B0604020202020204" pitchFamily="34" charset="0"/>
                  <a:buChar char="•"/>
                </a:pPr>
                <a:r>
                  <a:rPr lang="zh-CN" altLang="en-US"/>
                  <a:t>在进行中微子</a:t>
                </a:r>
                <a:r>
                  <a:rPr lang="en-US" altLang="zh-CN"/>
                  <a:t>-</a:t>
                </a:r>
                <a:r>
                  <a:rPr lang="zh-CN" altLang="en-US"/>
                  <a:t>核散射实验时，所采用中微子的能量分布范围较广，难以测量特定能量的中微子对应的中微子</a:t>
                </a:r>
                <a:r>
                  <a:rPr lang="en-US" altLang="zh-CN"/>
                  <a:t>-</a:t>
                </a:r>
                <a:r>
                  <a:rPr lang="zh-CN" altLang="en-US"/>
                  <a:t>核</a:t>
                </a:r>
                <a:r>
                  <a:rPr lang="zh-CN" altLang="en-US"/>
                  <a:t>散射截面</a:t>
                </a:r>
                <a:endParaRPr lang="zh-CN" altLang="en-US"/>
              </a:p>
              <a:p>
                <a:pPr marL="285750" indent="-285750" fontAlgn="auto">
                  <a:lnSpc>
                    <a:spcPct val="150000"/>
                  </a:lnSpc>
                  <a:buFont typeface="Arial" panose="020B0604020202020204" pitchFamily="34" charset="0"/>
                  <a:buChar char="•"/>
                </a:pPr>
                <a:r>
                  <a:rPr lang="zh-CN" altLang="en-US"/>
                  <a:t>由于通过不同过程发生的散射对截面的贡献相互重叠，</a:t>
                </a:r>
                <a:r>
                  <a:rPr lang="zh-CN" altLang="en-US"/>
                  <a:t>使得识别、诊断和改进核模型的不足变得困难。</a:t>
                </a:r>
                <a:endParaRPr lang="zh-CN" altLang="en-US"/>
              </a:p>
              <a:p>
                <a:pPr marL="285750" indent="-285750" fontAlgn="auto">
                  <a:lnSpc>
                    <a:spcPct val="150000"/>
                  </a:lnSpc>
                  <a:buFont typeface="Arial" panose="020B0604020202020204" pitchFamily="34" charset="0"/>
                  <a:buChar char="•"/>
                </a:pPr>
                <a:r>
                  <a:rPr lang="zh-CN" altLang="en-US"/>
                  <a:t>由于电子与原子核的散射过程同中微子与核的散射过程有一定相似之处，则利用电子</a:t>
                </a:r>
                <a:r>
                  <a:rPr lang="en-US" altLang="zh-CN"/>
                  <a:t>-</a:t>
                </a:r>
                <a:r>
                  <a:rPr lang="zh-CN" altLang="en-US"/>
                  <a:t>核散射过程研究中微子与原子核的散射过程</a:t>
                </a:r>
                <a:r>
                  <a:rPr lang="zh-CN" altLang="en-US"/>
                  <a:t>具有一定可行性</a:t>
                </a:r>
                <a:endParaRPr lang="zh-CN" altLang="en-US"/>
              </a:p>
              <a:p>
                <a:pPr marL="285750" indent="-285750" fontAlgn="auto">
                  <a:lnSpc>
                    <a:spcPct val="150000"/>
                  </a:lnSpc>
                  <a:buFont typeface="Arial" panose="020B0604020202020204" pitchFamily="34" charset="0"/>
                  <a:buChar char="•"/>
                </a:pPr>
                <a:endParaRPr lang="zh-CN" altLang="en-US"/>
              </a:p>
              <a:p>
                <a:pPr marL="285750" indent="-285750" fontAlgn="auto">
                  <a:lnSpc>
                    <a:spcPct val="150000"/>
                  </a:lnSpc>
                  <a:buFont typeface="Wingdings" panose="05000000000000000000" charset="0"/>
                  <a:buChar char="l"/>
                </a:pPr>
                <a:r>
                  <a:rPr lang="zh-CN" altLang="en-US"/>
                  <a:t>归一化</a:t>
                </a:r>
                <a:r>
                  <a:rPr lang="zh-CN" altLang="en-US"/>
                  <a:t>截面</a:t>
                </a:r>
                <a:endParaRPr lang="zh-CN" altLang="en-US"/>
              </a:p>
              <a:p>
                <a:pPr marL="285750" indent="-285750" fontAlgn="auto">
                  <a:lnSpc>
                    <a:spcPct val="150000"/>
                  </a:lnSpc>
                  <a:buFont typeface="Arial" panose="020B0604020202020204" pitchFamily="34" charset="0"/>
                  <a:buChar char="•"/>
                </a:pPr>
                <a:r>
                  <a:rPr lang="zh-CN" altLang="en-US"/>
                  <a:t>关注准弹性散射过程</a:t>
                </a:r>
                <a:r>
                  <a:rPr lang="en-US" altLang="zh-CN"/>
                  <a:t>: </a:t>
                </a:r>
                <a14:m>
                  <m:oMath xmlns:m="http://schemas.openxmlformats.org/officeDocument/2006/math">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𝑙</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𝑙</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𝑝</m:t>
                    </m:r>
                    <m:r>
                      <a:rPr lang="en-US" altLang="zh-CN" i="1">
                        <a:latin typeface="Cambria Math" panose="02040503050406030204" pitchFamily="18" charset="0"/>
                        <a:cs typeface="Cambria Math" panose="02040503050406030204" pitchFamily="18" charset="0"/>
                      </a:rPr>
                      <m:t>)</m:t>
                    </m:r>
                  </m:oMath>
                </a14:m>
                <a:endParaRPr lang="zh-CN" altLang="en-US"/>
              </a:p>
              <a:p>
                <a:pPr marL="285750" indent="-285750" fontAlgn="auto">
                  <a:lnSpc>
                    <a:spcPct val="150000"/>
                  </a:lnSpc>
                  <a:buFont typeface="Arial" panose="020B0604020202020204" pitchFamily="34" charset="0"/>
                  <a:buChar char="•"/>
                </a:pPr>
                <a:r>
                  <a:rPr lang="zh-CN" altLang="en-US"/>
                  <a:t>将散射过程得到的散射截面除以运动学因子和非壳电子</a:t>
                </a:r>
                <a:r>
                  <a:rPr lang="en-US" altLang="zh-CN"/>
                  <a:t>-</a:t>
                </a:r>
                <a:r>
                  <a:rPr lang="zh-CN" altLang="en-US"/>
                  <a:t>质子截面，得到归一化散射截面，该截面与原子核的</a:t>
                </a:r>
                <a:r>
                  <a:rPr lang="zh-CN" altLang="en-US"/>
                  <a:t>畸变谱函数直接对应</a:t>
                </a:r>
                <a:endParaRPr lang="zh-CN" altLang="en-US"/>
              </a:p>
            </p:txBody>
          </p:sp>
        </mc:Choice>
        <mc:Fallback>
          <p:sp>
            <p:nvSpPr>
              <p:cNvPr id="3" name="文本框 2"/>
              <p:cNvSpPr txBox="1">
                <a:spLocks noRot="1" noChangeAspect="1" noMove="1" noResize="1" noEditPoints="1" noAdjustHandles="1" noChangeArrowheads="1" noChangeShapeType="1" noTextEdit="1"/>
              </p:cNvSpPr>
              <p:nvPr/>
            </p:nvSpPr>
            <p:spPr>
              <a:xfrm>
                <a:off x="643890" y="1442085"/>
                <a:ext cx="10919460" cy="466153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8" name="矩形 17"/>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1123950" y="2686050"/>
            <a:ext cx="1543050" cy="1543050"/>
            <a:chOff x="1123950" y="2686050"/>
            <a:chExt cx="1543050" cy="1543050"/>
          </a:xfrm>
          <a:solidFill>
            <a:srgbClr val="014924"/>
          </a:solidFill>
        </p:grpSpPr>
        <p:sp>
          <p:nvSpPr>
            <p:cNvPr id="9" name="矩形 8"/>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2950335" y="2781038"/>
            <a:ext cx="5668010" cy="828675"/>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准弹性散射相关公式</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2950067" y="3609939"/>
            <a:ext cx="4150995" cy="367030"/>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F</a:t>
            </a:r>
            <a:r>
              <a:rPr lang="en-US" altLang="zh-CN" dirty="0">
                <a:solidFill>
                  <a:schemeClr val="bg1"/>
                </a:solidFill>
                <a:latin typeface="微软雅黑" panose="020B0503020204020204" pitchFamily="34" charset="-122"/>
                <a:ea typeface="微软雅黑" panose="020B0503020204020204" pitchFamily="34" charset="-122"/>
              </a:rPr>
              <a:t>ormalism of Quasielastic Scattering</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23546" b="8830"/>
          <a:stretch>
            <a:fillRect/>
          </a:stretch>
        </p:blipFill>
        <p:spPr>
          <a:xfrm>
            <a:off x="9815333" y="135922"/>
            <a:ext cx="2376667" cy="7345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167" y="144940"/>
            <a:ext cx="3839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准弹性散射相关公式</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598035" y="217805"/>
            <a:ext cx="8082915" cy="439420"/>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590743" y="243533"/>
              <a:ext cx="3666119" cy="274396"/>
            </a:xfrm>
            <a:prstGeom prst="rect">
              <a:avLst/>
            </a:prstGeom>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Formalism of Quasielastic Scattering</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42" name="图片 41"/>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12" name="文本框 11"/>
          <p:cNvSpPr txBox="1"/>
          <p:nvPr/>
        </p:nvSpPr>
        <p:spPr>
          <a:xfrm>
            <a:off x="5746761" y="2832100"/>
            <a:ext cx="65" cy="276999"/>
          </a:xfrm>
          <a:prstGeom prst="rect">
            <a:avLst/>
          </a:prstGeom>
          <a:noFill/>
        </p:spPr>
        <p:txBody>
          <a:bodyPr wrap="none" lIns="0" tIns="0" rIns="0" bIns="0" rtlCol="0">
            <a:spAutoFit/>
          </a:bodyPr>
          <a:lstStyle/>
          <a:p>
            <a:endParaRPr lang="zh-CN" altLang="en-US" dirty="0"/>
          </a:p>
        </p:txBody>
      </p:sp>
      <p:sp>
        <p:nvSpPr>
          <p:cNvPr id="3" name="文本框 2"/>
          <p:cNvSpPr txBox="1"/>
          <p:nvPr/>
        </p:nvSpPr>
        <p:spPr>
          <a:xfrm>
            <a:off x="573405" y="1025525"/>
            <a:ext cx="7505700" cy="368300"/>
          </a:xfrm>
          <a:prstGeom prst="rect">
            <a:avLst/>
          </a:prstGeom>
          <a:noFill/>
        </p:spPr>
        <p:txBody>
          <a:bodyPr wrap="square" rtlCol="0">
            <a:spAutoFit/>
          </a:bodyPr>
          <a:p>
            <a:r>
              <a:rPr lang="zh-CN" altLang="en-US"/>
              <a:t>电子或中微子与</a:t>
            </a:r>
            <a:r>
              <a:rPr lang="zh-CN" altLang="en-US"/>
              <a:t>原子核的准弹性散射过程可</a:t>
            </a:r>
            <a:r>
              <a:rPr lang="zh-CN" altLang="en-US"/>
              <a:t>被描述为：</a:t>
            </a:r>
            <a:endParaRPr lang="zh-CN" altLang="en-US"/>
          </a:p>
        </p:txBody>
      </p:sp>
      <p:pic>
        <p:nvPicPr>
          <p:cNvPr id="13" name="图片 12"/>
          <p:cNvPicPr>
            <a:picLocks noChangeAspect="1"/>
          </p:cNvPicPr>
          <p:nvPr/>
        </p:nvPicPr>
        <p:blipFill>
          <a:blip r:embed="rId2"/>
          <a:stretch>
            <a:fillRect/>
          </a:stretch>
        </p:blipFill>
        <p:spPr>
          <a:xfrm>
            <a:off x="3373755" y="1468120"/>
            <a:ext cx="4492625" cy="441960"/>
          </a:xfrm>
          <a:prstGeom prst="rect">
            <a:avLst/>
          </a:prstGeom>
        </p:spPr>
      </p:pic>
      <p:sp>
        <p:nvSpPr>
          <p:cNvPr id="14" name="文本框 13"/>
          <p:cNvSpPr txBox="1"/>
          <p:nvPr/>
        </p:nvSpPr>
        <p:spPr>
          <a:xfrm>
            <a:off x="490855" y="1798955"/>
            <a:ext cx="7047230" cy="922020"/>
          </a:xfrm>
          <a:prstGeom prst="rect">
            <a:avLst/>
          </a:prstGeom>
          <a:noFill/>
        </p:spPr>
        <p:txBody>
          <a:bodyPr wrap="square" rtlCol="0">
            <a:spAutoFit/>
          </a:bodyPr>
          <a:p>
            <a:pPr marL="285750" indent="-285750" fontAlgn="auto">
              <a:lnSpc>
                <a:spcPct val="150000"/>
              </a:lnSpc>
              <a:buFont typeface="Wingdings" panose="05000000000000000000" charset="0"/>
              <a:buChar char="Ø"/>
            </a:pPr>
            <a:r>
              <a:rPr lang="en-US" altLang="zh-CN" b="1"/>
              <a:t>CCQE</a:t>
            </a:r>
            <a:r>
              <a:rPr lang="zh-CN" altLang="en-US" b="1"/>
              <a:t>轻子</a:t>
            </a:r>
            <a:r>
              <a:rPr lang="en-US" altLang="zh-CN" b="1"/>
              <a:t>-</a:t>
            </a:r>
            <a:r>
              <a:rPr lang="zh-CN" altLang="en-US" b="1"/>
              <a:t>核</a:t>
            </a:r>
            <a:r>
              <a:rPr lang="zh-CN" altLang="en-US" b="1"/>
              <a:t>散射截面</a:t>
            </a:r>
            <a:endParaRPr lang="zh-CN" altLang="en-US" b="1"/>
          </a:p>
          <a:p>
            <a:pPr indent="0" fontAlgn="auto">
              <a:lnSpc>
                <a:spcPct val="150000"/>
              </a:lnSpc>
              <a:buFont typeface="Wingdings" panose="05000000000000000000" charset="0"/>
              <a:buNone/>
            </a:pPr>
            <a:r>
              <a:rPr lang="zh-CN" altLang="en-US"/>
              <a:t>电子及中微子与原子核发生</a:t>
            </a:r>
            <a:r>
              <a:rPr lang="zh-CN" altLang="en-US"/>
              <a:t>荷电流相互作用的散射截面</a:t>
            </a:r>
            <a:r>
              <a:rPr lang="zh-CN" altLang="en-US"/>
              <a:t>分别为：</a:t>
            </a:r>
            <a:endParaRPr lang="zh-CN" altLang="en-US"/>
          </a:p>
        </p:txBody>
      </p:sp>
      <p:pic>
        <p:nvPicPr>
          <p:cNvPr id="16" name="图片 15"/>
          <p:cNvPicPr>
            <a:picLocks noChangeAspect="1"/>
          </p:cNvPicPr>
          <p:nvPr/>
        </p:nvPicPr>
        <p:blipFill>
          <a:blip r:embed="rId3"/>
          <a:stretch>
            <a:fillRect/>
          </a:stretch>
        </p:blipFill>
        <p:spPr>
          <a:xfrm>
            <a:off x="3898900" y="2720975"/>
            <a:ext cx="4343400" cy="1295400"/>
          </a:xfrm>
          <a:prstGeom prst="rect">
            <a:avLst/>
          </a:prstGeom>
        </p:spPr>
      </p:pic>
      <mc:AlternateContent xmlns:mc="http://schemas.openxmlformats.org/markup-compatibility/2006">
        <mc:Choice xmlns:a14="http://schemas.microsoft.com/office/drawing/2010/main" Requires="a14">
          <p:sp>
            <p:nvSpPr>
              <p:cNvPr id="17" name="文本框 16"/>
              <p:cNvSpPr txBox="1"/>
              <p:nvPr/>
            </p:nvSpPr>
            <p:spPr>
              <a:xfrm>
                <a:off x="755015" y="4016375"/>
                <a:ext cx="10137775" cy="1376680"/>
              </a:xfrm>
              <a:prstGeom prst="rect">
                <a:avLst/>
              </a:prstGeom>
              <a:noFill/>
            </p:spPr>
            <p:txBody>
              <a:bodyPr wrap="square" rtlCol="0">
                <a:spAutoFit/>
              </a:bodyPr>
              <a:p>
                <a:pPr fontAlgn="auto">
                  <a:lnSpc>
                    <a:spcPct val="150000"/>
                  </a:lnSpc>
                </a:pPr>
                <a:r>
                  <a:rPr lang="zh-CN" altLang="en-US"/>
                  <a:t>式中</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𝛺</m:t>
                        </m:r>
                      </m:e>
                      <m:sub>
                        <m:r>
                          <a:rPr lang="en-US" altLang="zh-CN" i="1">
                            <a:latin typeface="Cambria Math" panose="02040503050406030204" pitchFamily="18" charset="0"/>
                            <a:cs typeface="Cambria Math" panose="02040503050406030204" pitchFamily="18" charset="0"/>
                          </a:rPr>
                          <m:t>𝑓</m:t>
                        </m:r>
                      </m:sub>
                    </m:sSub>
                  </m:oMath>
                </a14:m>
                <a:r>
                  <a:rPr lang="zh-CN" altLang="en-US">
                    <a:latin typeface="Cambria Math" panose="02040503050406030204" pitchFamily="18" charset="0"/>
                    <a:cs typeface="Cambria Math" panose="02040503050406030204" pitchFamily="18" charset="0"/>
                  </a:rPr>
                  <a:t>为出射轻子动量的空间角，</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𝛺</m:t>
                        </m:r>
                      </m:e>
                      <m:sub>
                        <m:r>
                          <a:rPr lang="en-US" altLang="zh-CN" i="1">
                            <a:latin typeface="Cambria Math" panose="02040503050406030204" pitchFamily="18" charset="0"/>
                            <a:cs typeface="Cambria Math" panose="02040503050406030204" pitchFamily="18" charset="0"/>
                          </a:rPr>
                          <m:t>𝑥</m:t>
                        </m:r>
                      </m:sub>
                    </m:sSub>
                  </m:oMath>
                </a14:m>
                <a:r>
                  <a:rPr lang="zh-CN" altLang="en-US">
                    <a:latin typeface="Cambria Math" panose="02040503050406030204" pitchFamily="18" charset="0"/>
                    <a:cs typeface="Cambria Math" panose="02040503050406030204" pitchFamily="18" charset="0"/>
                  </a:rPr>
                  <a:t>为出射核子动量的空间角，</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𝐿</m:t>
                        </m:r>
                      </m:e>
                      <m:sup>
                        <m:r>
                          <a:rPr lang="en-US" altLang="zh-CN" i="1">
                            <a:latin typeface="Cambria Math" panose="02040503050406030204" pitchFamily="18" charset="0"/>
                            <a:cs typeface="Cambria Math" panose="02040503050406030204" pitchFamily="18" charset="0"/>
                          </a:rPr>
                          <m:t>𝜇𝜈</m:t>
                        </m:r>
                      </m:sup>
                    </m:sSup>
                  </m:oMath>
                </a14:m>
                <a:r>
                  <a:rPr lang="zh-CN" altLang="en-US">
                    <a:latin typeface="Cambria Math" panose="02040503050406030204" pitchFamily="18" charset="0"/>
                    <a:cs typeface="Cambria Math" panose="02040503050406030204" pitchFamily="18" charset="0"/>
                  </a:rPr>
                  <a:t>为轻子张量，</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𝑊</m:t>
                        </m:r>
                      </m:e>
                      <m:sup>
                        <m:r>
                          <a:rPr lang="en-US" altLang="zh-CN" i="1">
                            <a:latin typeface="Cambria Math" panose="02040503050406030204" pitchFamily="18" charset="0"/>
                            <a:cs typeface="Cambria Math" panose="02040503050406030204" pitchFamily="18" charset="0"/>
                          </a:rPr>
                          <m:t>𝜇𝜈</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𝑒𝑙</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𝑐𝑐</m:t>
                        </m:r>
                        <m:r>
                          <a:rPr lang="en-US" altLang="zh-CN" i="1">
                            <a:latin typeface="Cambria Math" panose="02040503050406030204" pitchFamily="18" charset="0"/>
                            <a:cs typeface="Cambria Math" panose="02040503050406030204" pitchFamily="18" charset="0"/>
                          </a:rPr>
                          <m:t>)</m:t>
                        </m:r>
                      </m:sup>
                    </m:sSup>
                  </m:oMath>
                </a14:m>
                <a:r>
                  <a:rPr lang="zh-CN" altLang="en-US">
                    <a:latin typeface="Cambria Math" panose="02040503050406030204" pitchFamily="18" charset="0"/>
                    <a:cs typeface="Cambria Math" panose="02040503050406030204" pitchFamily="18" charset="0"/>
                  </a:rPr>
                  <a:t>分别为电磁张量和弱</a:t>
                </a:r>
                <a:r>
                  <a:rPr lang="zh-CN" altLang="en-US">
                    <a:latin typeface="Cambria Math" panose="02040503050406030204" pitchFamily="18" charset="0"/>
                    <a:cs typeface="Cambria Math" panose="02040503050406030204" pitchFamily="18" charset="0"/>
                  </a:rPr>
                  <a:t>荷电</a:t>
                </a:r>
                <a:r>
                  <a:rPr lang="zh-CN" altLang="en-US">
                    <a:latin typeface="Cambria Math" panose="02040503050406030204" pitchFamily="18" charset="0"/>
                    <a:cs typeface="Cambria Math" panose="02040503050406030204" pitchFamily="18" charset="0"/>
                  </a:rPr>
                  <a:t>流核张量</a:t>
                </a:r>
                <a:endParaRPr lang="zh-CN" altLang="en-US">
                  <a:latin typeface="Cambria Math" panose="02040503050406030204" pitchFamily="18" charset="0"/>
                  <a:cs typeface="Cambria Math" panose="02040503050406030204" pitchFamily="18" charset="0"/>
                </a:endParaRPr>
              </a:p>
              <a:p>
                <a:pPr fontAlgn="auto">
                  <a:lnSpc>
                    <a:spcPct val="150000"/>
                  </a:lnSpc>
                </a:pPr>
                <a:r>
                  <a:rPr lang="en-US" altLang="zh-CN">
                    <a:latin typeface="Cambria Math" panose="02040503050406030204" pitchFamily="18" charset="0"/>
                    <a:cs typeface="Cambria Math" panose="02040503050406030204" pitchFamily="18" charset="0"/>
                  </a:rPr>
                  <a:t>R</a:t>
                </a:r>
                <a:r>
                  <a:rPr lang="zh-CN" altLang="en-US">
                    <a:latin typeface="Cambria Math" panose="02040503050406030204" pitchFamily="18" charset="0"/>
                    <a:cs typeface="Cambria Math" panose="02040503050406030204" pitchFamily="18" charset="0"/>
                  </a:rPr>
                  <a:t>为</a:t>
                </a:r>
                <a:r>
                  <a:rPr lang="zh-CN" altLang="en-US">
                    <a:latin typeface="Cambria Math" panose="02040503050406030204" pitchFamily="18" charset="0"/>
                    <a:cs typeface="Cambria Math" panose="02040503050406030204" pitchFamily="18" charset="0"/>
                  </a:rPr>
                  <a:t>反冲项：</a:t>
                </a:r>
                <a:endParaRPr lang="zh-CN" altLang="en-US">
                  <a:latin typeface="Cambria Math" panose="02040503050406030204" pitchFamily="18" charset="0"/>
                  <a:cs typeface="Cambria Math" panose="02040503050406030204" pitchFamily="18"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755015" y="4016375"/>
                <a:ext cx="10137775" cy="1376680"/>
              </a:xfrm>
              <a:prstGeom prst="rect">
                <a:avLst/>
              </a:prstGeom>
              <a:blipFill rotWithShape="1">
                <a:blip r:embed="rId4"/>
                <a:stretch>
                  <a:fillRect/>
                </a:stretch>
              </a:blipFill>
            </p:spPr>
            <p:txBody>
              <a:bodyPr/>
              <a:lstStyle/>
              <a:p>
                <a:r>
                  <a:rPr lang="zh-CN" altLang="en-US">
                    <a:noFill/>
                  </a:rPr>
                  <a:t> </a:t>
                </a:r>
              </a:p>
            </p:txBody>
          </p:sp>
        </mc:Fallback>
      </mc:AlternateContent>
      <p:pic>
        <p:nvPicPr>
          <p:cNvPr id="18" name="图片 17"/>
          <p:cNvPicPr>
            <a:picLocks noChangeAspect="1"/>
          </p:cNvPicPr>
          <p:nvPr/>
        </p:nvPicPr>
        <p:blipFill>
          <a:blip r:embed="rId5"/>
          <a:stretch>
            <a:fillRect/>
          </a:stretch>
        </p:blipFill>
        <p:spPr>
          <a:xfrm>
            <a:off x="3686175" y="4827270"/>
            <a:ext cx="4514850" cy="615950"/>
          </a:xfrm>
          <a:prstGeom prst="rect">
            <a:avLst/>
          </a:prstGeom>
        </p:spPr>
      </p:pic>
      <mc:AlternateContent xmlns:mc="http://schemas.openxmlformats.org/markup-compatibility/2006">
        <mc:Choice xmlns:a14="http://schemas.microsoft.com/office/drawing/2010/main" Requires="a14">
          <p:sp>
            <p:nvSpPr>
              <p:cNvPr id="19" name="文本框 18"/>
              <p:cNvSpPr txBox="1"/>
              <p:nvPr/>
            </p:nvSpPr>
            <p:spPr>
              <a:xfrm>
                <a:off x="876935" y="5534660"/>
                <a:ext cx="8849360" cy="373380"/>
              </a:xfrm>
              <a:prstGeom prst="rect">
                <a:avLst/>
              </a:prstGeom>
              <a:noFill/>
            </p:spPr>
            <p:txBody>
              <a:bodyPr wrap="square" rtlCol="0">
                <a:spAutoFit/>
              </a:bodyPr>
              <a:p>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𝑊</m:t>
                        </m:r>
                      </m:e>
                      <m:sup>
                        <m:r>
                          <a:rPr lang="en-US" altLang="zh-CN" i="1">
                            <a:latin typeface="Cambria Math" panose="02040503050406030204" pitchFamily="18" charset="0"/>
                            <a:cs typeface="Cambria Math" panose="02040503050406030204" pitchFamily="18" charset="0"/>
                          </a:rPr>
                          <m:t>𝜇𝜈</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𝑒𝑙</m:t>
                        </m:r>
                        <m:r>
                          <a:rPr lang="en-US" altLang="zh-CN" i="1">
                            <a:latin typeface="Cambria Math" panose="02040503050406030204" pitchFamily="18" charset="0"/>
                            <a:cs typeface="Cambria Math" panose="02040503050406030204" pitchFamily="18" charset="0"/>
                          </a:rPr>
                          <m:t>)</m:t>
                        </m:r>
                      </m:sup>
                    </m:sSup>
                  </m:oMath>
                </a14:m>
                <a:r>
                  <a:rPr lang="zh-CN" altLang="en-US">
                    <a:latin typeface="Cambria Math" panose="02040503050406030204" pitchFamily="18" charset="0"/>
                    <a:cs typeface="Cambria Math" panose="02040503050406030204" pitchFamily="18" charset="0"/>
                  </a:rPr>
                  <a:t>和</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𝑊</m:t>
                        </m:r>
                      </m:e>
                      <m:sup>
                        <m:r>
                          <a:rPr lang="en-US" altLang="zh-CN" i="1">
                            <a:latin typeface="Cambria Math" panose="02040503050406030204" pitchFamily="18" charset="0"/>
                            <a:cs typeface="Cambria Math" panose="02040503050406030204" pitchFamily="18" charset="0"/>
                          </a:rPr>
                          <m:t>𝜇𝜈</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𝐶𝐶</m:t>
                        </m:r>
                        <m:r>
                          <a:rPr lang="en-US" altLang="zh-CN" i="1">
                            <a:latin typeface="Cambria Math" panose="02040503050406030204" pitchFamily="18" charset="0"/>
                            <a:cs typeface="Cambria Math" panose="02040503050406030204" pitchFamily="18" charset="0"/>
                          </a:rPr>
                          <m:t>)</m:t>
                        </m:r>
                      </m:sup>
                    </m:sSup>
                  </m:oMath>
                </a14:m>
                <a:r>
                  <a:rPr lang="zh-CN" altLang="en-US">
                    <a:latin typeface="Cambria Math" panose="02040503050406030204" pitchFamily="18" charset="0"/>
                    <a:cs typeface="Cambria Math" panose="02040503050406030204" pitchFamily="18" charset="0"/>
                  </a:rPr>
                  <a:t>由从初态</a:t>
                </a:r>
                <a:r>
                  <a:rPr lang="en-US" altLang="zh-CN">
                    <a:latin typeface="Cambria Math" panose="02040503050406030204" pitchFamily="18" charset="0"/>
                    <a:cs typeface="Cambria Math" panose="02040503050406030204" pitchFamily="18" charset="0"/>
                  </a:rPr>
                  <a:t>A</a:t>
                </a:r>
                <a:r>
                  <a:rPr lang="zh-CN" altLang="en-US">
                    <a:latin typeface="Cambria Math" panose="02040503050406030204" pitchFamily="18" charset="0"/>
                    <a:cs typeface="Cambria Math" panose="02040503050406030204" pitchFamily="18" charset="0"/>
                  </a:rPr>
                  <a:t>到末态</a:t>
                </a:r>
                <a:r>
                  <a:rPr lang="en-US" altLang="zh-CN">
                    <a:latin typeface="Cambria Math" panose="02040503050406030204" pitchFamily="18" charset="0"/>
                    <a:cs typeface="Cambria Math" panose="02040503050406030204" pitchFamily="18" charset="0"/>
                  </a:rPr>
                  <a:t>B</a:t>
                </a:r>
                <a:r>
                  <a:rPr lang="zh-CN" altLang="en-US">
                    <a:latin typeface="Cambria Math" panose="02040503050406030204" pitchFamily="18" charset="0"/>
                    <a:cs typeface="Cambria Math" panose="02040503050406030204" pitchFamily="18" charset="0"/>
                  </a:rPr>
                  <a:t>的电磁或荷</a:t>
                </a:r>
                <a:r>
                  <a:rPr lang="zh-CN" altLang="en-US">
                    <a:latin typeface="Cambria Math" panose="02040503050406030204" pitchFamily="18" charset="0"/>
                    <a:cs typeface="Cambria Math" panose="02040503050406030204" pitchFamily="18" charset="0"/>
                  </a:rPr>
                  <a:t>电流算符的矩阵元的双线性积</a:t>
                </a:r>
                <a:r>
                  <a:rPr lang="zh-CN" altLang="en-US">
                    <a:latin typeface="Cambria Math" panose="02040503050406030204" pitchFamily="18" charset="0"/>
                    <a:cs typeface="Cambria Math" panose="02040503050406030204" pitchFamily="18" charset="0"/>
                  </a:rPr>
                  <a:t>决定</a:t>
                </a:r>
                <a:endParaRPr lang="zh-CN" altLang="en-US">
                  <a:latin typeface="Cambria Math" panose="02040503050406030204" pitchFamily="18" charset="0"/>
                  <a:cs typeface="Cambria Math" panose="02040503050406030204" pitchFamily="18" charset="0"/>
                </a:endParaRPr>
              </a:p>
            </p:txBody>
          </p:sp>
        </mc:Choice>
        <mc:Fallback>
          <p:sp>
            <p:nvSpPr>
              <p:cNvPr id="19" name="文本框 18"/>
              <p:cNvSpPr txBox="1">
                <a:spLocks noRot="1" noChangeAspect="1" noMove="1" noResize="1" noEditPoints="1" noAdjustHandles="1" noChangeArrowheads="1" noChangeShapeType="1" noTextEdit="1"/>
              </p:cNvSpPr>
              <p:nvPr/>
            </p:nvSpPr>
            <p:spPr>
              <a:xfrm>
                <a:off x="876935" y="5534660"/>
                <a:ext cx="8849360" cy="373380"/>
              </a:xfrm>
              <a:prstGeom prst="rect">
                <a:avLst/>
              </a:prstGeom>
              <a:blipFill rotWithShape="1">
                <a:blip r:embed="rId6"/>
                <a:stretch>
                  <a:fillRect/>
                </a:stretch>
              </a:blipFill>
            </p:spPr>
            <p:txBody>
              <a:bodyPr/>
              <a:lstStyle/>
              <a:p>
                <a:r>
                  <a:rPr lang="zh-CN" altLang="en-US">
                    <a:noFill/>
                  </a:rPr>
                  <a:t> </a:t>
                </a:r>
              </a:p>
            </p:txBody>
          </p:sp>
        </mc:Fallback>
      </mc:AlternateContent>
      <p:pic>
        <p:nvPicPr>
          <p:cNvPr id="22" name="图片 21"/>
          <p:cNvPicPr>
            <a:picLocks noChangeAspect="1"/>
          </p:cNvPicPr>
          <p:nvPr/>
        </p:nvPicPr>
        <p:blipFill>
          <a:blip r:embed="rId7"/>
          <a:stretch>
            <a:fillRect/>
          </a:stretch>
        </p:blipFill>
        <p:spPr>
          <a:xfrm>
            <a:off x="3940175" y="6010275"/>
            <a:ext cx="4260850" cy="6223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167" y="144940"/>
            <a:ext cx="3839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准弹性散射相关公式</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598035" y="217805"/>
            <a:ext cx="8082915" cy="439420"/>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590743" y="243533"/>
              <a:ext cx="3666119" cy="274396"/>
            </a:xfrm>
            <a:prstGeom prst="rect">
              <a:avLst/>
            </a:prstGeom>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Formalism of Quasielastic Scattering</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42" name="图片 41"/>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12" name="文本框 11"/>
          <p:cNvSpPr txBox="1"/>
          <p:nvPr/>
        </p:nvSpPr>
        <p:spPr>
          <a:xfrm>
            <a:off x="5746761" y="2832100"/>
            <a:ext cx="65" cy="276999"/>
          </a:xfrm>
          <a:prstGeom prst="rect">
            <a:avLst/>
          </a:prstGeom>
          <a:noFill/>
        </p:spPr>
        <p:txBody>
          <a:bodyPr wrap="none" lIns="0" tIns="0" rIns="0" bIns="0" rtlCol="0">
            <a:spAutoFit/>
          </a:bodyPr>
          <a:lstStyle/>
          <a:p>
            <a:endParaRPr lang="zh-CN" altLang="en-US" dirty="0"/>
          </a:p>
        </p:txBody>
      </p:sp>
      <p:sp>
        <p:nvSpPr>
          <p:cNvPr id="14" name="文本框 13"/>
          <p:cNvSpPr txBox="1"/>
          <p:nvPr/>
        </p:nvSpPr>
        <p:spPr>
          <a:xfrm>
            <a:off x="533400" y="772160"/>
            <a:ext cx="7047230" cy="922020"/>
          </a:xfrm>
          <a:prstGeom prst="rect">
            <a:avLst/>
          </a:prstGeom>
          <a:noFill/>
        </p:spPr>
        <p:txBody>
          <a:bodyPr wrap="square" rtlCol="0">
            <a:spAutoFit/>
          </a:bodyPr>
          <a:p>
            <a:pPr marL="285750" indent="-285750" fontAlgn="auto">
              <a:lnSpc>
                <a:spcPct val="150000"/>
              </a:lnSpc>
              <a:buFont typeface="Wingdings" panose="05000000000000000000" charset="0"/>
              <a:buChar char="Ø"/>
            </a:pPr>
            <a:r>
              <a:rPr lang="zh-CN" altLang="en-US" b="1"/>
              <a:t>核流</a:t>
            </a:r>
            <a:endParaRPr lang="zh-CN" altLang="en-US" b="1"/>
          </a:p>
          <a:p>
            <a:pPr indent="0" fontAlgn="auto">
              <a:lnSpc>
                <a:spcPct val="150000"/>
              </a:lnSpc>
              <a:buFont typeface="Wingdings" panose="05000000000000000000" charset="0"/>
              <a:buNone/>
            </a:pPr>
            <a:r>
              <a:rPr lang="zh-CN" altLang="en-US"/>
              <a:t>将核流表示为单核子流之和：</a:t>
            </a:r>
            <a:endParaRPr lang="zh-CN" altLang="en-US"/>
          </a:p>
        </p:txBody>
      </p:sp>
      <p:pic>
        <p:nvPicPr>
          <p:cNvPr id="4" name="图片 3"/>
          <p:cNvPicPr>
            <a:picLocks noChangeAspect="1"/>
          </p:cNvPicPr>
          <p:nvPr/>
        </p:nvPicPr>
        <p:blipFill>
          <a:blip r:embed="rId2"/>
          <a:stretch>
            <a:fillRect/>
          </a:stretch>
        </p:blipFill>
        <p:spPr>
          <a:xfrm>
            <a:off x="3676650" y="1435100"/>
            <a:ext cx="4140200" cy="508000"/>
          </a:xfrm>
          <a:prstGeom prst="rect">
            <a:avLst/>
          </a:prstGeom>
        </p:spPr>
      </p:pic>
      <mc:AlternateContent xmlns:mc="http://schemas.openxmlformats.org/markup-compatibility/2006">
        <mc:Choice xmlns:a14="http://schemas.microsoft.com/office/drawing/2010/main" Requires="a14">
          <p:sp>
            <p:nvSpPr>
              <p:cNvPr id="11" name="文本框 10"/>
              <p:cNvSpPr txBox="1"/>
              <p:nvPr/>
            </p:nvSpPr>
            <p:spPr>
              <a:xfrm>
                <a:off x="533400" y="1767840"/>
                <a:ext cx="10847070" cy="1419225"/>
              </a:xfrm>
              <a:prstGeom prst="rect">
                <a:avLst/>
              </a:prstGeom>
              <a:noFill/>
            </p:spPr>
            <p:txBody>
              <a:bodyPr wrap="square" rtlCol="0">
                <a:spAutoFit/>
              </a:bodyPr>
              <a:p>
                <a:pPr fontAlgn="auto">
                  <a:lnSpc>
                    <a:spcPct val="150000"/>
                  </a:lnSpc>
                </a:pPr>
                <a:r>
                  <a:rPr lang="zh-CN" altLang="en-US"/>
                  <a:t>其中反冲修正动量转移</a:t>
                </a:r>
                <a14:m>
                  <m:oMath xmlns:m="http://schemas.openxmlformats.org/officeDocument/2006/math">
                    <m:r>
                      <a:rPr lang="en-US" altLang="zh-CN" b="1" i="1">
                        <a:latin typeface="Cambria Math" panose="02040503050406030204" pitchFamily="18" charset="0"/>
                        <a:cs typeface="Cambria Math" panose="02040503050406030204" pitchFamily="18" charset="0"/>
                      </a:rPr>
                      <m:t>𝒕</m:t>
                    </m:r>
                    <m:r>
                      <a:rPr lang="en-US" altLang="zh-CN" b="1"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𝜀</m:t>
                        </m:r>
                      </m:e>
                      <m:sub>
                        <m:r>
                          <a:rPr lang="en-US" altLang="zh-CN" i="1">
                            <a:latin typeface="Cambria Math" panose="02040503050406030204" pitchFamily="18" charset="0"/>
                            <a:cs typeface="Cambria Math" panose="02040503050406030204" pitchFamily="18" charset="0"/>
                          </a:rPr>
                          <m:t>𝐵</m:t>
                        </m:r>
                      </m:sub>
                    </m:sSub>
                    <m:r>
                      <a:rPr lang="en-US" altLang="zh-CN" b="1" i="1">
                        <a:latin typeface="Cambria Math" panose="02040503050406030204" pitchFamily="18" charset="0"/>
                        <a:cs typeface="Cambria Math" panose="02040503050406030204" pitchFamily="18" charset="0"/>
                      </a:rPr>
                      <m:t>𝒒</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𝑊</m:t>
                    </m:r>
                  </m:oMath>
                </a14:m>
                <a:r>
                  <a:rPr lang="en-US" altLang="zh-CN">
                    <a:latin typeface="Cambria Math" panose="02040503050406030204" pitchFamily="18" charset="0"/>
                    <a:cs typeface="Cambria Math" panose="02040503050406030204" pitchFamily="18" charset="0"/>
                  </a:rPr>
                  <a:t>; W</a:t>
                </a:r>
                <a:r>
                  <a:rPr lang="zh-CN" altLang="en-US">
                    <a:latin typeface="Cambria Math" panose="02040503050406030204" pitchFamily="18" charset="0"/>
                    <a:cs typeface="Cambria Math" panose="02040503050406030204" pitchFamily="18" charset="0"/>
                  </a:rPr>
                  <a:t>为协变质量</a:t>
                </a:r>
                <a14:m>
                  <m:oMath xmlns:m="http://schemas.openxmlformats.org/officeDocument/2006/math">
                    <m:r>
                      <a:rPr lang="en-US" altLang="zh-CN" i="1">
                        <a:latin typeface="Cambria Math" panose="02040503050406030204" pitchFamily="18" charset="0"/>
                        <a:cs typeface="Cambria Math" panose="02040503050406030204" pitchFamily="18" charset="0"/>
                      </a:rPr>
                      <m:t>𝑊</m:t>
                    </m:r>
                    <m:r>
                      <a:rPr lang="en-US" altLang="zh-CN" i="1">
                        <a:latin typeface="Cambria Math" panose="02040503050406030204" pitchFamily="18" charset="0"/>
                        <a:cs typeface="Cambria Math" panose="02040503050406030204" pitchFamily="18" charset="0"/>
                      </a:rPr>
                      <m:t>=</m:t>
                    </m:r>
                    <m:rad>
                      <m:radPr>
                        <m:degHide m:val="on"/>
                        <m:ctrlPr>
                          <a:rPr lang="en-US" altLang="zh-CN" i="1">
                            <a:latin typeface="Cambria Math" panose="02040503050406030204" pitchFamily="18" charset="0"/>
                            <a:cs typeface="Cambria Math" panose="02040503050406030204" pitchFamily="18" charset="0"/>
                          </a:rPr>
                        </m:ctrlPr>
                      </m:radPr>
                      <m:deg/>
                      <m:e>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𝑚</m:t>
                                </m:r>
                              </m:e>
                              <m:sub>
                                <m:r>
                                  <a:rPr lang="en-US" altLang="zh-CN" i="1">
                                    <a:latin typeface="Cambria Math" panose="02040503050406030204" pitchFamily="18" charset="0"/>
                                    <a:cs typeface="Cambria Math" panose="02040503050406030204" pitchFamily="18" charset="0"/>
                                  </a:rPr>
                                  <m:t>𝐴</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𝜔</m:t>
                            </m:r>
                            <m:r>
                              <a:rPr lang="en-US" altLang="zh-CN" i="1">
                                <a:latin typeface="Cambria Math" panose="02040503050406030204" pitchFamily="18" charset="0"/>
                                <a:cs typeface="Cambria Math" panose="02040503050406030204" pitchFamily="18" charset="0"/>
                              </a:rPr>
                              <m:t>)</m:t>
                            </m:r>
                          </m:e>
                          <m:sup>
                            <m:r>
                              <a:rPr lang="en-US" altLang="zh-CN" i="1">
                                <a:latin typeface="Cambria Math" panose="02040503050406030204" pitchFamily="18" charset="0"/>
                                <a:cs typeface="Cambria Math" panose="02040503050406030204" pitchFamily="18" charset="0"/>
                              </a:rPr>
                              <m:t>2</m:t>
                            </m:r>
                          </m:sup>
                        </m:sSup>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b="1" i="1">
                                <a:latin typeface="Cambria Math" panose="02040503050406030204" pitchFamily="18" charset="0"/>
                                <a:cs typeface="Cambria Math" panose="02040503050406030204" pitchFamily="18" charset="0"/>
                              </a:rPr>
                              <m:t>𝒒</m:t>
                            </m:r>
                          </m:e>
                          <m:sup>
                            <m:r>
                              <a:rPr lang="en-US" altLang="zh-CN" i="1">
                                <a:latin typeface="Cambria Math" panose="02040503050406030204" pitchFamily="18" charset="0"/>
                                <a:cs typeface="Cambria Math" panose="02040503050406030204" pitchFamily="18" charset="0"/>
                              </a:rPr>
                              <m:t>2</m:t>
                            </m:r>
                          </m:sup>
                        </m:sSup>
                        <m:r>
                          <a:rPr lang="en-US" altLang="zh-CN" i="1">
                            <a:latin typeface="Cambria Math" panose="02040503050406030204" pitchFamily="18" charset="0"/>
                            <a:cs typeface="Cambria Math" panose="02040503050406030204" pitchFamily="18" charset="0"/>
                          </a:rPr>
                          <m:t> </m:t>
                        </m:r>
                      </m:e>
                    </m:rad>
                  </m:oMath>
                </a14:m>
                <a:r>
                  <a:rPr lang="en-US" altLang="zh-CN">
                    <a:latin typeface="Cambria Math" panose="02040503050406030204" pitchFamily="18" charset="0"/>
                    <a:cs typeface="Cambria Math" panose="02040503050406030204" pitchFamily="18" charset="0"/>
                  </a:rPr>
                  <a:t>; </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𝛹</m:t>
                        </m:r>
                      </m:e>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m:t>
                        </m:r>
                      </m:sup>
                    </m:s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𝛷</m:t>
                    </m:r>
                  </m:oMath>
                </a14:m>
                <a:r>
                  <a:rPr lang="zh-CN" altLang="en-US">
                    <a:latin typeface="Cambria Math" panose="02040503050406030204" pitchFamily="18" charset="0"/>
                    <a:cs typeface="Cambria Math" panose="02040503050406030204" pitchFamily="18" charset="0"/>
                  </a:rPr>
                  <a:t>分别为相对论出射波函数和</a:t>
                </a:r>
                <a:r>
                  <a:rPr lang="zh-CN" altLang="en-US">
                    <a:latin typeface="Cambria Math" panose="02040503050406030204" pitchFamily="18" charset="0"/>
                    <a:cs typeface="Cambria Math" panose="02040503050406030204" pitchFamily="18" charset="0"/>
                  </a:rPr>
                  <a:t>束缚态波函数。</a:t>
                </a:r>
                <a:endParaRPr lang="zh-CN" altLang="en-US">
                  <a:latin typeface="Cambria Math" panose="02040503050406030204" pitchFamily="18" charset="0"/>
                  <a:cs typeface="Cambria Math" panose="02040503050406030204" pitchFamily="18" charset="0"/>
                </a:endParaRPr>
              </a:p>
              <a:p>
                <a:pPr fontAlgn="auto">
                  <a:lnSpc>
                    <a:spcPct val="150000"/>
                  </a:lnSpc>
                </a:pPr>
                <a:r>
                  <a:rPr lang="zh-CN" altLang="en-US">
                    <a:latin typeface="Cambria Math" panose="02040503050406030204" pitchFamily="18" charset="0"/>
                    <a:cs typeface="Cambria Math" panose="02040503050406030204" pitchFamily="18" charset="0"/>
                  </a:rPr>
                  <a:t>对于电子</a:t>
                </a:r>
                <a:r>
                  <a:rPr lang="en-US" altLang="zh-CN">
                    <a:latin typeface="Cambria Math" panose="02040503050406030204" pitchFamily="18" charset="0"/>
                    <a:cs typeface="Cambria Math" panose="02040503050406030204" pitchFamily="18" charset="0"/>
                  </a:rPr>
                  <a:t>-</a:t>
                </a:r>
                <a:r>
                  <a:rPr lang="zh-CN" altLang="en-US">
                    <a:latin typeface="Cambria Math" panose="02040503050406030204" pitchFamily="18" charset="0"/>
                    <a:cs typeface="Cambria Math" panose="02040503050406030204" pitchFamily="18" charset="0"/>
                  </a:rPr>
                  <a:t>核</a:t>
                </a:r>
                <a:r>
                  <a:rPr lang="zh-CN" altLang="en-US">
                    <a:latin typeface="Cambria Math" panose="02040503050406030204" pitchFamily="18" charset="0"/>
                    <a:cs typeface="Cambria Math" panose="02040503050406030204" pitchFamily="18" charset="0"/>
                  </a:rPr>
                  <a:t>散射，假设束缚态核子满足</a:t>
                </a:r>
                <a:r>
                  <a:rPr lang="en-US" altLang="zh-CN">
                    <a:latin typeface="Cambria Math" panose="02040503050406030204" pitchFamily="18" charset="0"/>
                    <a:cs typeface="Cambria Math" panose="02040503050406030204" pitchFamily="18" charset="0"/>
                  </a:rPr>
                  <a:t>“</a:t>
                </a:r>
                <a:r>
                  <a:rPr lang="zh-CN" altLang="en-US">
                    <a:latin typeface="Cambria Math" panose="02040503050406030204" pitchFamily="18" charset="0"/>
                    <a:cs typeface="Cambria Math" panose="02040503050406030204" pitchFamily="18" charset="0"/>
                  </a:rPr>
                  <a:t>壳外</a:t>
                </a:r>
                <a:r>
                  <a:rPr lang="en-US" altLang="zh-CN">
                    <a:latin typeface="Cambria Math" panose="02040503050406030204" pitchFamily="18" charset="0"/>
                    <a:cs typeface="Cambria Math" panose="02040503050406030204" pitchFamily="18" charset="0"/>
                  </a:rPr>
                  <a:t>”</a:t>
                </a:r>
                <a:r>
                  <a:rPr lang="zh-CN" altLang="en-US">
                    <a:latin typeface="Cambria Math" panose="02040503050406030204" pitchFamily="18" charset="0"/>
                    <a:cs typeface="Cambria Math" panose="02040503050406030204" pitchFamily="18" charset="0"/>
                  </a:rPr>
                  <a:t>条件，利用de Forest描述，</a:t>
                </a:r>
                <a:r>
                  <a:rPr lang="en-US" altLang="zh-CN">
                    <a:latin typeface="Cambria Math" panose="02040503050406030204" pitchFamily="18" charset="0"/>
                    <a:cs typeface="Cambria Math" panose="02040503050406030204" pitchFamily="18" charset="0"/>
                  </a:rPr>
                  <a:t>“</a:t>
                </a:r>
                <a:r>
                  <a:rPr lang="zh-CN" altLang="en-US">
                    <a:latin typeface="Cambria Math" panose="02040503050406030204" pitchFamily="18" charset="0"/>
                    <a:cs typeface="Cambria Math" panose="02040503050406030204" pitchFamily="18" charset="0"/>
                  </a:rPr>
                  <a:t>壳外</a:t>
                </a:r>
                <a:r>
                  <a:rPr lang="en-US" altLang="zh-CN">
                    <a:latin typeface="Cambria Math" panose="02040503050406030204" pitchFamily="18" charset="0"/>
                    <a:cs typeface="Cambria Math" panose="02040503050406030204" pitchFamily="18" charset="0"/>
                  </a:rPr>
                  <a:t>”</a:t>
                </a:r>
                <a:r>
                  <a:rPr lang="zh-CN" altLang="en-US">
                    <a:latin typeface="Cambria Math" panose="02040503050406030204" pitchFamily="18" charset="0"/>
                    <a:cs typeface="Cambria Math" panose="02040503050406030204" pitchFamily="18" charset="0"/>
                  </a:rPr>
                  <a:t>的顶点函数</a:t>
                </a:r>
                <a:r>
                  <a:rPr lang="zh-CN" altLang="en-US">
                    <a:latin typeface="Cambria Math" panose="02040503050406030204" pitchFamily="18" charset="0"/>
                    <a:cs typeface="Cambria Math" panose="02040503050406030204" pitchFamily="18" charset="0"/>
                  </a:rPr>
                  <a:t>可被写为：</a:t>
                </a:r>
                <a:endParaRPr lang="zh-CN" altLang="en-US">
                  <a:latin typeface="Cambria Math" panose="02040503050406030204" pitchFamily="18" charset="0"/>
                  <a:cs typeface="Cambria Math" panose="020405030504060302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533400" y="1767840"/>
                <a:ext cx="10847070" cy="1419225"/>
              </a:xfrm>
              <a:prstGeom prst="rect">
                <a:avLst/>
              </a:prstGeom>
              <a:blipFill rotWithShape="1">
                <a:blip r:embed="rId3"/>
                <a:stretch>
                  <a:fillRect/>
                </a:stretch>
              </a:blipFill>
            </p:spPr>
            <p:txBody>
              <a:bodyPr/>
              <a:lstStyle/>
              <a:p>
                <a:r>
                  <a:rPr lang="zh-CN" altLang="en-US">
                    <a:noFill/>
                  </a:rPr>
                  <a:t> </a:t>
                </a:r>
              </a:p>
            </p:txBody>
          </p:sp>
        </mc:Fallback>
      </mc:AlternateContent>
      <p:pic>
        <p:nvPicPr>
          <p:cNvPr id="15" name="图片 14"/>
          <p:cNvPicPr>
            <a:picLocks noChangeAspect="1"/>
          </p:cNvPicPr>
          <p:nvPr/>
        </p:nvPicPr>
        <p:blipFill>
          <a:blip r:embed="rId4"/>
          <a:stretch>
            <a:fillRect/>
          </a:stretch>
        </p:blipFill>
        <p:spPr>
          <a:xfrm>
            <a:off x="4027805" y="3121025"/>
            <a:ext cx="3219450" cy="615950"/>
          </a:xfrm>
          <a:prstGeom prst="rect">
            <a:avLst/>
          </a:prstGeom>
        </p:spPr>
      </p:pic>
      <mc:AlternateContent xmlns:mc="http://schemas.openxmlformats.org/markup-compatibility/2006">
        <mc:Choice xmlns:a14="http://schemas.microsoft.com/office/drawing/2010/main" Requires="a14">
          <p:sp>
            <p:nvSpPr>
              <p:cNvPr id="20" name="文本框 19"/>
              <p:cNvSpPr txBox="1"/>
              <p:nvPr/>
            </p:nvSpPr>
            <p:spPr>
              <a:xfrm>
                <a:off x="533400" y="3730625"/>
                <a:ext cx="11042015" cy="1051560"/>
              </a:xfrm>
              <a:prstGeom prst="rect">
                <a:avLst/>
              </a:prstGeom>
              <a:noFill/>
            </p:spPr>
            <p:txBody>
              <a:bodyPr wrap="square" rtlCol="0">
                <a:spAutoFit/>
              </a:bodyPr>
              <a:p>
                <a:pPr fontAlgn="auto">
                  <a:lnSpc>
                    <a:spcPct val="150000"/>
                  </a:lnSpc>
                </a:pPr>
                <a:r>
                  <a:rPr lang="zh-CN" altLang="en-US"/>
                  <a:t>式中的</a:t>
                </a:r>
                <a14:m>
                  <m:oMath xmlns:m="http://schemas.openxmlformats.org/officeDocument/2006/math">
                    <m:acc>
                      <m:accPr>
                        <m:chr m:val="̃"/>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𝑞</m:t>
                        </m:r>
                      </m:e>
                    </m:acc>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𝜀</m:t>
                        </m:r>
                      </m:e>
                      <m:sub>
                        <m:r>
                          <a:rPr lang="en-US" altLang="zh-CN" i="1">
                            <a:latin typeface="Cambria Math" panose="02040503050406030204" pitchFamily="18" charset="0"/>
                            <a:cs typeface="Cambria Math" panose="02040503050406030204" pitchFamily="18" charset="0"/>
                          </a:rPr>
                          <m:t>𝑥</m:t>
                        </m:r>
                      </m:sub>
                    </m:sSub>
                    <m:r>
                      <a:rPr lang="en-US" altLang="zh-CN" i="1">
                        <a:latin typeface="Cambria Math" panose="02040503050406030204" pitchFamily="18" charset="0"/>
                        <a:cs typeface="Cambria Math" panose="02040503050406030204" pitchFamily="18" charset="0"/>
                      </a:rPr>
                      <m:t>−</m:t>
                    </m:r>
                    <m:acc>
                      <m:accPr>
                        <m:chr m:val="̃"/>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𝐸</m:t>
                        </m:r>
                      </m:e>
                    </m:acc>
                    <m:r>
                      <a:rPr lang="en-US" altLang="zh-CN" i="1">
                        <a:latin typeface="Cambria Math" panose="02040503050406030204" pitchFamily="18"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𝒒</m:t>
                    </m:r>
                    <m:r>
                      <a:rPr lang="en-US" altLang="zh-CN" i="1">
                        <a:latin typeface="Cambria Math" panose="02040503050406030204" pitchFamily="18" charset="0"/>
                        <a:cs typeface="Cambria Math" panose="02040503050406030204" pitchFamily="18" charset="0"/>
                      </a:rPr>
                      <m:t>),</m:t>
                    </m:r>
                    <m:acc>
                      <m:accPr>
                        <m:chr m:val="̃"/>
                        <m:ctrlPr>
                          <a:rPr lang="en-US" altLang="zh-CN" i="1">
                            <a:latin typeface="Cambria Math" panose="02040503050406030204" pitchFamily="18" charset="0"/>
                            <a:cs typeface="Cambria Math" panose="02040503050406030204" pitchFamily="18" charset="0"/>
                          </a:rPr>
                        </m:ctrlPr>
                      </m:accPr>
                      <m:e>
                        <m:r>
                          <a:rPr lang="en-US" altLang="zh-CN" i="1">
                            <a:latin typeface="Cambria Math" panose="02040503050406030204" pitchFamily="18" charset="0"/>
                            <a:cs typeface="Cambria Math" panose="02040503050406030204" pitchFamily="18" charset="0"/>
                          </a:rPr>
                          <m:t>𝐸</m:t>
                        </m:r>
                      </m:e>
                    </m:acc>
                    <m:r>
                      <a:rPr lang="en-US" altLang="zh-CN" i="1">
                        <a:latin typeface="Cambria Math" panose="02040503050406030204" pitchFamily="18" charset="0"/>
                        <a:cs typeface="Cambria Math" panose="02040503050406030204" pitchFamily="18" charset="0"/>
                      </a:rPr>
                      <m:t>=</m:t>
                    </m:r>
                    <m:rad>
                      <m:radPr>
                        <m:degHide m:val="on"/>
                        <m:ctrlPr>
                          <a:rPr lang="en-US" altLang="zh-CN" i="1">
                            <a:latin typeface="Cambria Math" panose="02040503050406030204" pitchFamily="18" charset="0"/>
                            <a:cs typeface="Cambria Math" panose="02040503050406030204" pitchFamily="18" charset="0"/>
                          </a:rPr>
                        </m:ctrlPr>
                      </m:radPr>
                      <m:deg/>
                      <m:e>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𝑚</m:t>
                            </m:r>
                          </m:e>
                          <m:sup>
                            <m:r>
                              <a:rPr lang="en-US" altLang="zh-CN" i="1">
                                <a:latin typeface="Cambria Math" panose="02040503050406030204" pitchFamily="18" charset="0"/>
                                <a:cs typeface="Cambria Math" panose="02040503050406030204" pitchFamily="18" charset="0"/>
                              </a:rPr>
                              <m:t>2</m:t>
                            </m:r>
                          </m:sup>
                        </m:sSup>
                        <m:r>
                          <a:rPr lang="en-US" altLang="zh-CN" i="1">
                            <a:latin typeface="Cambria Math" panose="02040503050406030204" pitchFamily="18" charset="0"/>
                            <a:cs typeface="Cambria Math" panose="02040503050406030204" pitchFamily="18" charset="0"/>
                          </a:rPr>
                          <m:t>+</m:t>
                        </m:r>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b="1" i="1">
                                    <a:latin typeface="Cambria Math" panose="02040503050406030204" pitchFamily="18" charset="0"/>
                                    <a:cs typeface="Cambria Math" panose="02040503050406030204" pitchFamily="18" charset="0"/>
                                  </a:rPr>
                                  <m:t>𝒑</m:t>
                                </m:r>
                              </m:e>
                              <m:sub>
                                <m:r>
                                  <a:rPr lang="en-US" altLang="zh-CN" i="1">
                                    <a:latin typeface="Cambria Math" panose="02040503050406030204" pitchFamily="18" charset="0"/>
                                    <a:cs typeface="Cambria Math" panose="02040503050406030204" pitchFamily="18" charset="0"/>
                                  </a:rPr>
                                  <m:t>𝑥</m:t>
                                </m:r>
                              </m:sub>
                            </m:sSub>
                            <m:r>
                              <a:rPr lang="en-US" altLang="zh-CN" i="1">
                                <a:latin typeface="Cambria Math" panose="02040503050406030204" pitchFamily="18" charset="0"/>
                                <a:cs typeface="Cambria Math" panose="02040503050406030204" pitchFamily="18" charset="0"/>
                              </a:rPr>
                              <m:t>−</m:t>
                            </m:r>
                            <m:r>
                              <a:rPr lang="en-US" altLang="zh-CN" b="1" i="1">
                                <a:latin typeface="Cambria Math" panose="02040503050406030204" pitchFamily="18" charset="0"/>
                                <a:cs typeface="Cambria Math" panose="02040503050406030204" pitchFamily="18" charset="0"/>
                              </a:rPr>
                              <m:t>𝒒</m:t>
                            </m:r>
                            <m:r>
                              <a:rPr lang="en-US" altLang="zh-CN" i="1">
                                <a:latin typeface="Cambria Math" panose="02040503050406030204" pitchFamily="18" charset="0"/>
                                <a:cs typeface="Cambria Math" panose="02040503050406030204" pitchFamily="18" charset="0"/>
                              </a:rPr>
                              <m:t>)</m:t>
                            </m:r>
                          </m:e>
                          <m:sup>
                            <m:r>
                              <a:rPr lang="en-US" altLang="zh-CN" i="1">
                                <a:latin typeface="Cambria Math" panose="02040503050406030204" pitchFamily="18" charset="0"/>
                                <a:cs typeface="Cambria Math" panose="02040503050406030204" pitchFamily="18" charset="0"/>
                              </a:rPr>
                              <m:t>2</m:t>
                            </m:r>
                          </m:sup>
                        </m:sSup>
                      </m:e>
                    </m:rad>
                  </m:oMath>
                </a14:m>
                <a:r>
                  <a:rPr lang="en-US" altLang="zh-CN"/>
                  <a:t>;</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𝐹</m:t>
                        </m:r>
                      </m:e>
                      <m:sub>
                        <m:r>
                          <a:rPr lang="en-US" altLang="zh-CN" i="1">
                            <a:latin typeface="Cambria Math" panose="02040503050406030204" pitchFamily="18" charset="0"/>
                            <a:cs typeface="Cambria Math" panose="02040503050406030204" pitchFamily="18" charset="0"/>
                          </a:rPr>
                          <m:t>𝑉</m:t>
                        </m:r>
                      </m:sub>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𝑒𝑙</m:t>
                        </m:r>
                        <m:r>
                          <a:rPr lang="en-US" altLang="zh-CN" i="1">
                            <a:latin typeface="Cambria Math" panose="02040503050406030204" pitchFamily="18" charset="0"/>
                            <a:cs typeface="Cambria Math" panose="02040503050406030204" pitchFamily="18" charset="0"/>
                          </a:rPr>
                          <m:t>)</m:t>
                        </m:r>
                      </m:sup>
                    </m:sSubSup>
                  </m:oMath>
                </a14:m>
                <a:r>
                  <a:rPr lang="zh-CN" altLang="en-US">
                    <a:latin typeface="Cambria Math" panose="02040503050406030204" pitchFamily="18" charset="0"/>
                    <a:cs typeface="Cambria Math" panose="02040503050406030204" pitchFamily="18" charset="0"/>
                  </a:rPr>
                  <a:t>和</a:t>
                </a:r>
                <a14:m>
                  <m:oMath xmlns:m="http://schemas.openxmlformats.org/officeDocument/2006/math">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𝐹</m:t>
                        </m:r>
                      </m:e>
                      <m:sub>
                        <m:r>
                          <a:rPr lang="en-US" altLang="zh-CN" i="1">
                            <a:latin typeface="Cambria Math" panose="02040503050406030204" pitchFamily="18" charset="0"/>
                            <a:cs typeface="Cambria Math" panose="02040503050406030204" pitchFamily="18" charset="0"/>
                          </a:rPr>
                          <m:t>𝑀</m:t>
                        </m:r>
                      </m:sub>
                      <m:sup>
                        <m:r>
                          <a:rPr lang="en-US" altLang="zh-CN" i="1">
                            <a:latin typeface="Cambria Math" panose="02040503050406030204" pitchFamily="18" charset="0"/>
                            <a:cs typeface="Cambria Math" panose="02040503050406030204" pitchFamily="18" charset="0"/>
                          </a:rPr>
                          <m:t>𝑒𝑙</m:t>
                        </m:r>
                      </m:sup>
                    </m:sSubSup>
                  </m:oMath>
                </a14:m>
                <a:r>
                  <a:rPr lang="zh-CN" altLang="en-US">
                    <a:latin typeface="Cambria Math" panose="02040503050406030204" pitchFamily="18" charset="0"/>
                    <a:cs typeface="Cambria Math" panose="02040503050406030204" pitchFamily="18" charset="0"/>
                  </a:rPr>
                  <a:t>分别为狄拉克和泡利</a:t>
                </a:r>
                <a:r>
                  <a:rPr lang="zh-CN" altLang="en-US">
                    <a:latin typeface="Cambria Math" panose="02040503050406030204" pitchFamily="18" charset="0"/>
                    <a:cs typeface="Cambria Math" panose="02040503050406030204" pitchFamily="18" charset="0"/>
                  </a:rPr>
                  <a:t>核子形状因子</a:t>
                </a:r>
                <a:endParaRPr lang="zh-CN" altLang="en-US">
                  <a:latin typeface="Cambria Math" panose="02040503050406030204" pitchFamily="18" charset="0"/>
                  <a:cs typeface="Cambria Math" panose="02040503050406030204" pitchFamily="18" charset="0"/>
                </a:endParaRPr>
              </a:p>
              <a:p>
                <a:pPr fontAlgn="auto">
                  <a:lnSpc>
                    <a:spcPct val="150000"/>
                  </a:lnSpc>
                </a:pPr>
                <a:r>
                  <a:rPr lang="zh-CN" altLang="en-US">
                    <a:latin typeface="Cambria Math" panose="02040503050406030204" pitchFamily="18" charset="0"/>
                    <a:cs typeface="Cambria Math" panose="02040503050406030204" pitchFamily="18" charset="0"/>
                  </a:rPr>
                  <a:t>对于中微子</a:t>
                </a:r>
                <a:r>
                  <a:rPr lang="en-US" altLang="zh-CN">
                    <a:latin typeface="Cambria Math" panose="02040503050406030204" pitchFamily="18" charset="0"/>
                    <a:cs typeface="Cambria Math" panose="02040503050406030204" pitchFamily="18" charset="0"/>
                  </a:rPr>
                  <a:t>-</a:t>
                </a:r>
                <a:r>
                  <a:rPr lang="zh-CN" altLang="en-US">
                    <a:latin typeface="Cambria Math" panose="02040503050406030204" pitchFamily="18" charset="0"/>
                    <a:cs typeface="Cambria Math" panose="02040503050406030204" pitchFamily="18" charset="0"/>
                  </a:rPr>
                  <a:t>核散射，单核子</a:t>
                </a:r>
                <a:r>
                  <a:rPr lang="zh-CN" altLang="en-US">
                    <a:latin typeface="Cambria Math" panose="02040503050406030204" pitchFamily="18" charset="0"/>
                    <a:cs typeface="Cambria Math" panose="02040503050406030204" pitchFamily="18" charset="0"/>
                  </a:rPr>
                  <a:t>荷电流具有</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𝐽</m:t>
                        </m:r>
                      </m:e>
                      <m:sup>
                        <m:r>
                          <a:rPr lang="en-US" altLang="zh-CN" i="1">
                            <a:latin typeface="Cambria Math" panose="02040503050406030204" pitchFamily="18" charset="0"/>
                            <a:cs typeface="Cambria Math" panose="02040503050406030204" pitchFamily="18" charset="0"/>
                          </a:rPr>
                          <m:t>𝜇</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𝐶𝐶</m:t>
                        </m:r>
                        <m:r>
                          <a:rPr lang="en-US" altLang="zh-CN" i="1">
                            <a:latin typeface="Cambria Math" panose="02040503050406030204" pitchFamily="18" charset="0"/>
                            <a:cs typeface="Cambria Math" panose="02040503050406030204" pitchFamily="18" charset="0"/>
                          </a:rPr>
                          <m:t>)</m:t>
                        </m:r>
                      </m:sup>
                    </m:s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𝐽</m:t>
                        </m:r>
                      </m:e>
                      <m:sub>
                        <m:r>
                          <a:rPr lang="en-US" altLang="zh-CN" i="1">
                            <a:latin typeface="Cambria Math" panose="02040503050406030204" pitchFamily="18" charset="0"/>
                            <a:cs typeface="Cambria Math" panose="02040503050406030204" pitchFamily="18" charset="0"/>
                          </a:rPr>
                          <m:t>𝑉</m:t>
                        </m:r>
                      </m:sub>
                      <m:sup>
                        <m:r>
                          <a:rPr lang="en-US" altLang="zh-CN" i="1">
                            <a:latin typeface="Cambria Math" panose="02040503050406030204" pitchFamily="18" charset="0"/>
                            <a:cs typeface="Cambria Math" panose="02040503050406030204" pitchFamily="18" charset="0"/>
                          </a:rPr>
                          <m:t>𝜇</m:t>
                        </m:r>
                      </m:sup>
                    </m:sSub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𝐽</m:t>
                        </m:r>
                      </m:e>
                      <m:sub>
                        <m:r>
                          <a:rPr lang="en-US" altLang="zh-CN" i="1">
                            <a:latin typeface="Cambria Math" panose="02040503050406030204" pitchFamily="18" charset="0"/>
                            <a:cs typeface="Cambria Math" panose="02040503050406030204" pitchFamily="18" charset="0"/>
                          </a:rPr>
                          <m:t>𝐴</m:t>
                        </m:r>
                      </m:sub>
                      <m:sup>
                        <m:r>
                          <a:rPr lang="en-US" altLang="zh-CN" i="1">
                            <a:latin typeface="Cambria Math" panose="02040503050406030204" pitchFamily="18" charset="0"/>
                            <a:cs typeface="Cambria Math" panose="02040503050406030204" pitchFamily="18" charset="0"/>
                          </a:rPr>
                          <m:t>𝜇</m:t>
                        </m:r>
                      </m:sup>
                    </m:sSubSup>
                  </m:oMath>
                </a14:m>
                <a:r>
                  <a:rPr lang="zh-CN" altLang="en-US">
                    <a:latin typeface="Cambria Math" panose="02040503050406030204" pitchFamily="18" charset="0"/>
                    <a:cs typeface="Cambria Math" panose="02040503050406030204" pitchFamily="18" charset="0"/>
                  </a:rPr>
                  <a:t>的形式，对于自由核子顶点函数</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𝛤</m:t>
                        </m:r>
                      </m:e>
                      <m:sup>
                        <m:r>
                          <a:rPr lang="en-US" altLang="zh-CN" i="1">
                            <a:latin typeface="Cambria Math" panose="02040503050406030204" pitchFamily="18" charset="0"/>
                            <a:cs typeface="Cambria Math" panose="02040503050406030204" pitchFamily="18" charset="0"/>
                          </a:rPr>
                          <m:t>𝜇</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𝐶𝐶</m:t>
                        </m:r>
                        <m:r>
                          <a:rPr lang="en-US" altLang="zh-CN" i="1">
                            <a:latin typeface="Cambria Math" panose="02040503050406030204" pitchFamily="18" charset="0"/>
                            <a:cs typeface="Cambria Math" panose="02040503050406030204" pitchFamily="18" charset="0"/>
                          </a:rPr>
                          <m:t>)</m:t>
                        </m:r>
                      </m:sup>
                    </m:s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𝛤</m:t>
                        </m:r>
                      </m:e>
                      <m:sub>
                        <m:r>
                          <a:rPr lang="en-US" altLang="zh-CN" i="1">
                            <a:latin typeface="Cambria Math" panose="02040503050406030204" pitchFamily="18" charset="0"/>
                            <a:cs typeface="Cambria Math" panose="02040503050406030204" pitchFamily="18" charset="0"/>
                          </a:rPr>
                          <m:t>𝑉</m:t>
                        </m:r>
                      </m:sub>
                      <m:sup>
                        <m:r>
                          <a:rPr lang="en-US" altLang="zh-CN" i="1">
                            <a:latin typeface="Cambria Math" panose="02040503050406030204" pitchFamily="18" charset="0"/>
                            <a:cs typeface="Cambria Math" panose="02040503050406030204" pitchFamily="18" charset="0"/>
                          </a:rPr>
                          <m:t>𝜇</m:t>
                        </m:r>
                      </m:sup>
                    </m:sSubSup>
                    <m:r>
                      <a:rPr lang="en-US" altLang="zh-CN" i="1">
                        <a:latin typeface="Cambria Math" panose="02040503050406030204" pitchFamily="18" charset="0"/>
                        <a:cs typeface="Cambria Math" panose="02040503050406030204" pitchFamily="18" charset="0"/>
                      </a:rPr>
                      <m:t>+</m:t>
                    </m:r>
                    <m:sSubSup>
                      <m:sSubSupPr>
                        <m:ctrlPr>
                          <a:rPr lang="en-US" altLang="zh-CN" i="1">
                            <a:latin typeface="Cambria Math" panose="02040503050406030204" pitchFamily="18" charset="0"/>
                            <a:cs typeface="Cambria Math" panose="02040503050406030204" pitchFamily="18" charset="0"/>
                          </a:rPr>
                        </m:ctrlPr>
                      </m:sSubSupPr>
                      <m:e>
                        <m:r>
                          <a:rPr lang="en-US" altLang="zh-CN" i="1">
                            <a:latin typeface="Cambria Math" panose="02040503050406030204" pitchFamily="18" charset="0"/>
                            <a:cs typeface="Cambria Math" panose="02040503050406030204" pitchFamily="18" charset="0"/>
                          </a:rPr>
                          <m:t>𝛤</m:t>
                        </m:r>
                      </m:e>
                      <m:sub>
                        <m:r>
                          <a:rPr lang="en-US" altLang="zh-CN" i="1">
                            <a:latin typeface="Cambria Math" panose="02040503050406030204" pitchFamily="18" charset="0"/>
                            <a:cs typeface="Cambria Math" panose="02040503050406030204" pitchFamily="18" charset="0"/>
                          </a:rPr>
                          <m:t>𝐴</m:t>
                        </m:r>
                      </m:sub>
                      <m:sup>
                        <m:r>
                          <a:rPr lang="en-US" altLang="zh-CN" i="1">
                            <a:latin typeface="Cambria Math" panose="02040503050406030204" pitchFamily="18" charset="0"/>
                            <a:cs typeface="Cambria Math" panose="02040503050406030204" pitchFamily="18" charset="0"/>
                          </a:rPr>
                          <m:t>𝜇</m:t>
                        </m:r>
                      </m:sup>
                    </m:sSubSup>
                  </m:oMath>
                </a14:m>
                <a:r>
                  <a:rPr lang="en-US" altLang="zh-CN">
                    <a:latin typeface="Cambria Math" panose="02040503050406030204" pitchFamily="18" charset="0"/>
                    <a:cs typeface="Cambria Math" panose="02040503050406030204" pitchFamily="18" charset="0"/>
                  </a:rPr>
                  <a:t>:</a:t>
                </a:r>
                <a:endParaRPr lang="en-US" altLang="zh-CN">
                  <a:latin typeface="Cambria Math" panose="02040503050406030204" pitchFamily="18" charset="0"/>
                  <a:cs typeface="Cambria Math" panose="02040503050406030204" pitchFamily="18" charset="0"/>
                </a:endParaRPr>
              </a:p>
            </p:txBody>
          </p:sp>
        </mc:Choice>
        <mc:Fallback>
          <p:sp>
            <p:nvSpPr>
              <p:cNvPr id="20" name="文本框 19"/>
              <p:cNvSpPr txBox="1">
                <a:spLocks noRot="1" noChangeAspect="1" noMove="1" noResize="1" noEditPoints="1" noAdjustHandles="1" noChangeArrowheads="1" noChangeShapeType="1" noTextEdit="1"/>
              </p:cNvSpPr>
              <p:nvPr/>
            </p:nvSpPr>
            <p:spPr>
              <a:xfrm>
                <a:off x="533400" y="3730625"/>
                <a:ext cx="11042015" cy="1051560"/>
              </a:xfrm>
              <a:prstGeom prst="rect">
                <a:avLst/>
              </a:prstGeom>
              <a:blipFill rotWithShape="1">
                <a:blip r:embed="rId5"/>
                <a:stretch>
                  <a:fillRect/>
                </a:stretch>
              </a:blipFill>
            </p:spPr>
            <p:txBody>
              <a:bodyPr/>
              <a:lstStyle/>
              <a:p>
                <a:r>
                  <a:rPr lang="zh-CN" altLang="en-US">
                    <a:noFill/>
                  </a:rPr>
                  <a:t> </a:t>
                </a:r>
              </a:p>
            </p:txBody>
          </p:sp>
        </mc:Fallback>
      </mc:AlternateContent>
      <p:pic>
        <p:nvPicPr>
          <p:cNvPr id="21" name="图片 20"/>
          <p:cNvPicPr>
            <a:picLocks noChangeAspect="1"/>
          </p:cNvPicPr>
          <p:nvPr/>
        </p:nvPicPr>
        <p:blipFill>
          <a:blip r:embed="rId6"/>
          <a:stretch>
            <a:fillRect/>
          </a:stretch>
        </p:blipFill>
        <p:spPr>
          <a:xfrm>
            <a:off x="4100830" y="4782185"/>
            <a:ext cx="3022600" cy="514350"/>
          </a:xfrm>
          <a:prstGeom prst="rect">
            <a:avLst/>
          </a:prstGeom>
        </p:spPr>
      </p:pic>
      <p:pic>
        <p:nvPicPr>
          <p:cNvPr id="23" name="图片 22"/>
          <p:cNvPicPr>
            <a:picLocks noChangeAspect="1"/>
          </p:cNvPicPr>
          <p:nvPr/>
        </p:nvPicPr>
        <p:blipFill>
          <a:blip r:embed="rId7"/>
          <a:stretch>
            <a:fillRect/>
          </a:stretch>
        </p:blipFill>
        <p:spPr>
          <a:xfrm>
            <a:off x="4173855" y="5394960"/>
            <a:ext cx="2876550" cy="419100"/>
          </a:xfrm>
          <a:prstGeom prst="rect">
            <a:avLst/>
          </a:prstGeom>
        </p:spPr>
      </p:pic>
      <p:pic>
        <p:nvPicPr>
          <p:cNvPr id="24" name="图片 23"/>
          <p:cNvPicPr>
            <a:picLocks noChangeAspect="1"/>
          </p:cNvPicPr>
          <p:nvPr/>
        </p:nvPicPr>
        <p:blipFill>
          <a:blip r:embed="rId8"/>
          <a:stretch>
            <a:fillRect/>
          </a:stretch>
        </p:blipFill>
        <p:spPr>
          <a:xfrm>
            <a:off x="3469005" y="5912485"/>
            <a:ext cx="4286250" cy="6286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701167" y="144940"/>
            <a:ext cx="3839210" cy="582295"/>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准弹性散射相关公式</a:t>
            </a:r>
            <a:endPar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4598035" y="217805"/>
            <a:ext cx="8082915" cy="439420"/>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590743" y="243533"/>
              <a:ext cx="3666119" cy="274396"/>
            </a:xfrm>
            <a:prstGeom prst="rect">
              <a:avLst/>
            </a:prstGeom>
          </p:spPr>
          <p:txBody>
            <a:bodyPr wrap="squar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Formalism of Quasielastic Scattering</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pic>
        <p:nvPicPr>
          <p:cNvPr id="42" name="图片 41"/>
          <p:cNvPicPr>
            <a:picLocks noChangeAspect="1"/>
          </p:cNvPicPr>
          <p:nvPr/>
        </p:nvPicPr>
        <p:blipFill rotWithShape="1">
          <a:blip r:embed="rId1" cstate="print">
            <a:extLst>
              <a:ext uri="{28A0092B-C50C-407E-A947-70E740481C1C}">
                <a14:useLocalDpi xmlns:a14="http://schemas.microsoft.com/office/drawing/2010/main" val="0"/>
              </a:ext>
            </a:extLst>
          </a:blip>
          <a:srcRect t="23044"/>
          <a:stretch>
            <a:fillRect/>
          </a:stretch>
        </p:blipFill>
        <p:spPr>
          <a:xfrm>
            <a:off x="10733656" y="176254"/>
            <a:ext cx="1264639" cy="444778"/>
          </a:xfrm>
          <a:prstGeom prst="rect">
            <a:avLst/>
          </a:prstGeom>
        </p:spPr>
      </p:pic>
      <p:sp>
        <p:nvSpPr>
          <p:cNvPr id="12" name="文本框 11"/>
          <p:cNvSpPr txBox="1"/>
          <p:nvPr/>
        </p:nvSpPr>
        <p:spPr>
          <a:xfrm>
            <a:off x="5746761" y="2832100"/>
            <a:ext cx="65" cy="276999"/>
          </a:xfrm>
          <a:prstGeom prst="rect">
            <a:avLst/>
          </a:prstGeom>
          <a:noFill/>
        </p:spPr>
        <p:txBody>
          <a:bodyPr wrap="none" lIns="0" tIns="0" rIns="0" bIns="0" rtlCol="0">
            <a:spAutoFit/>
          </a:bodyPr>
          <a:lstStyle/>
          <a:p>
            <a:endParaRPr lang="zh-CN" altLang="en-US" dirty="0"/>
          </a:p>
        </p:txBody>
      </p:sp>
      <p:sp>
        <p:nvSpPr>
          <p:cNvPr id="14" name="文本框 13"/>
          <p:cNvSpPr txBox="1"/>
          <p:nvPr/>
        </p:nvSpPr>
        <p:spPr>
          <a:xfrm>
            <a:off x="533400" y="772160"/>
            <a:ext cx="7047230" cy="506730"/>
          </a:xfrm>
          <a:prstGeom prst="rect">
            <a:avLst/>
          </a:prstGeom>
          <a:noFill/>
        </p:spPr>
        <p:txBody>
          <a:bodyPr wrap="square" rtlCol="0">
            <a:spAutoFit/>
          </a:bodyPr>
          <a:p>
            <a:pPr marL="285750" indent="-285750" fontAlgn="auto">
              <a:lnSpc>
                <a:spcPct val="150000"/>
              </a:lnSpc>
              <a:buFont typeface="Wingdings" panose="05000000000000000000" charset="0"/>
              <a:buChar char="Ø"/>
            </a:pPr>
            <a:r>
              <a:rPr lang="zh-CN" altLang="en-US" b="1"/>
              <a:t>归一化截面</a:t>
            </a:r>
            <a:endParaRPr lang="zh-CN" altLang="en-US"/>
          </a:p>
        </p:txBody>
      </p:sp>
      <mc:AlternateContent xmlns:mc="http://schemas.openxmlformats.org/markup-compatibility/2006">
        <mc:Choice xmlns:a14="http://schemas.microsoft.com/office/drawing/2010/main" Requires="a14">
          <p:sp>
            <p:nvSpPr>
              <p:cNvPr id="11" name="文本框 10"/>
              <p:cNvSpPr txBox="1"/>
              <p:nvPr/>
            </p:nvSpPr>
            <p:spPr>
              <a:xfrm>
                <a:off x="533400" y="1767840"/>
                <a:ext cx="10847070" cy="1761490"/>
              </a:xfrm>
              <a:prstGeom prst="rect">
                <a:avLst/>
              </a:prstGeom>
              <a:noFill/>
            </p:spPr>
            <p:txBody>
              <a:bodyPr wrap="square" rtlCol="0">
                <a:spAutoFit/>
              </a:bodyPr>
              <a:p>
                <a:pPr fontAlgn="auto">
                  <a:lnSpc>
                    <a:spcPct val="150000"/>
                  </a:lnSpc>
                </a:pPr>
                <a:r>
                  <a:rPr lang="zh-CN" altLang="en-US"/>
                  <a:t>其中</a:t>
                </a:r>
                <a14:m>
                  <m:oMath xmlns:m="http://schemas.openxmlformats.org/officeDocument/2006/math">
                    <m:sSup>
                      <m:sSupPr>
                        <m:ctrlPr>
                          <a:rPr lang="en-US" altLang="zh-CN" i="1">
                            <a:latin typeface="Cambria Math" panose="02040503050406030204" pitchFamily="18" charset="0"/>
                            <a:cs typeface="Cambria Math" panose="02040503050406030204" pitchFamily="18" charset="0"/>
                          </a:rPr>
                        </m:ctrlPr>
                      </m:sSupPr>
                      <m:e>
                        <m:r>
                          <a:rPr lang="en-US" altLang="zh-CN" i="1">
                            <a:latin typeface="Cambria Math" panose="02040503050406030204" pitchFamily="18" charset="0"/>
                            <a:cs typeface="Cambria Math" panose="02040503050406030204" pitchFamily="18" charset="0"/>
                          </a:rPr>
                          <m:t>𝐾</m:t>
                        </m:r>
                      </m:e>
                      <m:sup>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𝑒𝑙</m:t>
                        </m:r>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𝑐𝑐</m:t>
                        </m:r>
                        <m:r>
                          <a:rPr lang="en-US" altLang="zh-CN" i="1">
                            <a:latin typeface="Cambria Math" panose="02040503050406030204" pitchFamily="18" charset="0"/>
                            <a:cs typeface="Cambria Math" panose="02040503050406030204" pitchFamily="18" charset="0"/>
                          </a:rPr>
                          <m:t>)</m:t>
                        </m:r>
                      </m:sup>
                    </m:sSup>
                  </m:oMath>
                </a14:m>
                <a:r>
                  <a:rPr lang="zh-CN" altLang="en-US">
                    <a:latin typeface="Cambria Math" panose="02040503050406030204" pitchFamily="18" charset="0"/>
                    <a:cs typeface="Cambria Math" panose="02040503050406030204" pitchFamily="18" charset="0"/>
                  </a:rPr>
                  <a:t>为动能相关项，</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𝜎</m:t>
                        </m:r>
                      </m:e>
                      <m:sub>
                        <m:r>
                          <a:rPr lang="en-US" altLang="zh-CN" i="1">
                            <a:latin typeface="Cambria Math" panose="02040503050406030204" pitchFamily="18" charset="0"/>
                            <a:cs typeface="Cambria Math" panose="02040503050406030204" pitchFamily="18" charset="0"/>
                          </a:rPr>
                          <m:t>𝑙𝑁</m:t>
                        </m:r>
                      </m:sub>
                    </m:sSub>
                  </m:oMath>
                </a14:m>
                <a:r>
                  <a:rPr lang="zh-CN" altLang="en-US">
                    <a:latin typeface="Cambria Math" panose="02040503050406030204" pitchFamily="18" charset="0"/>
                    <a:cs typeface="Cambria Math" panose="02040503050406030204" pitchFamily="18" charset="0"/>
                  </a:rPr>
                  <a:t>为轻子与单个自由核子的散射</a:t>
                </a:r>
                <a:r>
                  <a:rPr lang="zh-CN" altLang="en-US">
                    <a:latin typeface="Cambria Math" panose="02040503050406030204" pitchFamily="18" charset="0"/>
                    <a:cs typeface="Cambria Math" panose="02040503050406030204" pitchFamily="18" charset="0"/>
                  </a:rPr>
                  <a:t>截面</a:t>
                </a:r>
                <a:endParaRPr lang="zh-CN" altLang="en-US">
                  <a:latin typeface="Cambria Math" panose="02040503050406030204" pitchFamily="18" charset="0"/>
                  <a:cs typeface="Cambria Math" panose="02040503050406030204" pitchFamily="18" charset="0"/>
                </a:endParaRPr>
              </a:p>
              <a:p>
                <a:pPr fontAlgn="auto">
                  <a:lnSpc>
                    <a:spcPct val="150000"/>
                  </a:lnSpc>
                </a:pPr>
                <a:r>
                  <a:rPr lang="zh-CN" altLang="en-US">
                    <a:latin typeface="Cambria Math" panose="02040503050406030204" pitchFamily="18" charset="0"/>
                    <a:cs typeface="Cambria Math" panose="02040503050406030204" pitchFamily="18" charset="0"/>
                  </a:rPr>
                  <a:t>由于最终态相互作用的存在，使得归一化散射截面是一个与击出核子动量、初态与末态原子核动量夹角及入射轻子</a:t>
                </a:r>
                <a:r>
                  <a:rPr lang="zh-CN" altLang="en-US">
                    <a:latin typeface="Cambria Math" panose="02040503050406030204" pitchFamily="18" charset="0"/>
                    <a:cs typeface="Cambria Math" panose="02040503050406030204" pitchFamily="18" charset="0"/>
                  </a:rPr>
                  <a:t>能量有关的量</a:t>
                </a:r>
                <a:endParaRPr lang="zh-CN" altLang="en-US">
                  <a:latin typeface="Cambria Math" panose="02040503050406030204" pitchFamily="18" charset="0"/>
                  <a:cs typeface="Cambria Math" panose="02040503050406030204" pitchFamily="18" charset="0"/>
                </a:endParaRPr>
              </a:p>
              <a:p>
                <a:pPr fontAlgn="auto">
                  <a:lnSpc>
                    <a:spcPct val="150000"/>
                  </a:lnSpc>
                </a:pPr>
                <a:r>
                  <a:rPr lang="zh-CN" altLang="en-US">
                    <a:latin typeface="Cambria Math" panose="02040503050406030204" pitchFamily="18" charset="0"/>
                    <a:cs typeface="Cambria Math" panose="02040503050406030204" pitchFamily="18" charset="0"/>
                  </a:rPr>
                  <a:t>定义缺失动量</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𝑚</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𝑝</m:t>
                        </m:r>
                      </m:e>
                      <m:sub>
                        <m:r>
                          <a:rPr lang="en-US" altLang="zh-CN" i="1">
                            <a:latin typeface="Cambria Math" panose="02040503050406030204" pitchFamily="18" charset="0"/>
                            <a:cs typeface="Cambria Math" panose="02040503050406030204" pitchFamily="18" charset="0"/>
                          </a:rPr>
                          <m:t>𝑥</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𝑞</m:t>
                    </m:r>
                  </m:oMath>
                </a14:m>
                <a:r>
                  <a:rPr lang="zh-CN" altLang="en-US">
                    <a:latin typeface="Cambria Math" panose="02040503050406030204" pitchFamily="18" charset="0"/>
                    <a:cs typeface="Cambria Math" panose="02040503050406030204" pitchFamily="18" charset="0"/>
                  </a:rPr>
                  <a:t>，缺失能量为</a:t>
                </a:r>
                <a14:m>
                  <m:oMath xmlns:m="http://schemas.openxmlformats.org/officeDocument/2006/math">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𝜀</m:t>
                        </m:r>
                      </m:e>
                      <m:sub>
                        <m:r>
                          <a:rPr lang="en-US" altLang="zh-CN" i="1">
                            <a:latin typeface="Cambria Math" panose="02040503050406030204" pitchFamily="18" charset="0"/>
                            <a:cs typeface="Cambria Math" panose="02040503050406030204" pitchFamily="18" charset="0"/>
                          </a:rPr>
                          <m:t>𝑚</m:t>
                        </m:r>
                      </m:sub>
                    </m:sSub>
                    <m:r>
                      <a:rPr lang="en-US" altLang="zh-CN" i="1">
                        <a:latin typeface="Cambria Math" panose="02040503050406030204" pitchFamily="18" charset="0"/>
                        <a:cs typeface="Cambria Math" panose="02040503050406030204" pitchFamily="18" charset="0"/>
                      </a:rPr>
                      <m:t>=</m:t>
                    </m:r>
                    <m:r>
                      <a:rPr lang="en-US" altLang="zh-CN" i="1">
                        <a:latin typeface="Cambria Math" panose="02040503050406030204" pitchFamily="18" charset="0"/>
                        <a:cs typeface="Cambria Math" panose="02040503050406030204" pitchFamily="18" charset="0"/>
                      </a:rPr>
                      <m:t>𝑚</m:t>
                    </m:r>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𝑚</m:t>
                        </m:r>
                      </m:e>
                      <m:sub>
                        <m:r>
                          <a:rPr lang="en-US" altLang="zh-CN" i="1">
                            <a:latin typeface="Cambria Math" panose="02040503050406030204" pitchFamily="18" charset="0"/>
                            <a:cs typeface="Cambria Math" panose="02040503050406030204" pitchFamily="18" charset="0"/>
                          </a:rPr>
                          <m:t>𝐵</m:t>
                        </m:r>
                      </m:sub>
                    </m:sSub>
                    <m:r>
                      <a:rPr lang="en-US" altLang="zh-CN" i="1">
                        <a:latin typeface="Cambria Math" panose="02040503050406030204" pitchFamily="18" charset="0"/>
                        <a:cs typeface="Cambria Math" panose="02040503050406030204" pitchFamily="18" charset="0"/>
                      </a:rPr>
                      <m:t>−</m:t>
                    </m:r>
                    <m:sSub>
                      <m:sSubPr>
                        <m:ctrlPr>
                          <a:rPr lang="en-US" altLang="zh-CN" i="1">
                            <a:latin typeface="Cambria Math" panose="02040503050406030204" pitchFamily="18" charset="0"/>
                            <a:cs typeface="Cambria Math" panose="02040503050406030204" pitchFamily="18" charset="0"/>
                          </a:rPr>
                        </m:ctrlPr>
                      </m:sSubPr>
                      <m:e>
                        <m:r>
                          <a:rPr lang="en-US" altLang="zh-CN" i="1">
                            <a:latin typeface="Cambria Math" panose="02040503050406030204" pitchFamily="18" charset="0"/>
                            <a:cs typeface="Cambria Math" panose="02040503050406030204" pitchFamily="18" charset="0"/>
                          </a:rPr>
                          <m:t>𝑚</m:t>
                        </m:r>
                      </m:e>
                      <m:sub>
                        <m:r>
                          <a:rPr lang="en-US" altLang="zh-CN" i="1">
                            <a:latin typeface="Cambria Math" panose="02040503050406030204" pitchFamily="18" charset="0"/>
                            <a:cs typeface="Cambria Math" panose="02040503050406030204" pitchFamily="18" charset="0"/>
                          </a:rPr>
                          <m:t>𝐴</m:t>
                        </m:r>
                      </m:sub>
                    </m:sSub>
                  </m:oMath>
                </a14:m>
                <a:endParaRPr lang="zh-CN" altLang="en-US">
                  <a:latin typeface="Cambria Math" panose="02040503050406030204" pitchFamily="18" charset="0"/>
                  <a:cs typeface="Cambria Math" panose="02040503050406030204" pitchFamily="18" charset="0"/>
                </a:endParaRPr>
              </a:p>
            </p:txBody>
          </p:sp>
        </mc:Choice>
        <mc:Fallback>
          <p:sp>
            <p:nvSpPr>
              <p:cNvPr id="11" name="文本框 10"/>
              <p:cNvSpPr txBox="1">
                <a:spLocks noRot="1" noChangeAspect="1" noMove="1" noResize="1" noEditPoints="1" noAdjustHandles="1" noChangeArrowheads="1" noChangeShapeType="1" noTextEdit="1"/>
              </p:cNvSpPr>
              <p:nvPr/>
            </p:nvSpPr>
            <p:spPr>
              <a:xfrm>
                <a:off x="533400" y="1767840"/>
                <a:ext cx="10847070" cy="1761490"/>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3"/>
          <a:stretch>
            <a:fillRect/>
          </a:stretch>
        </p:blipFill>
        <p:spPr>
          <a:xfrm>
            <a:off x="3980815" y="1278890"/>
            <a:ext cx="2705100" cy="590550"/>
          </a:xfrm>
          <a:prstGeom prst="rect">
            <a:avLst/>
          </a:prstGeom>
        </p:spPr>
      </p:pic>
      <p:pic>
        <p:nvPicPr>
          <p:cNvPr id="13" name="图片 12"/>
          <p:cNvPicPr>
            <a:picLocks noChangeAspect="1"/>
          </p:cNvPicPr>
          <p:nvPr/>
        </p:nvPicPr>
        <p:blipFill>
          <a:blip r:embed="rId4"/>
          <a:srcRect t="10706" r="965" b="10000"/>
          <a:stretch>
            <a:fillRect/>
          </a:stretch>
        </p:blipFill>
        <p:spPr>
          <a:xfrm>
            <a:off x="3699510" y="3529330"/>
            <a:ext cx="3974465" cy="855980"/>
          </a:xfrm>
          <a:prstGeom prst="rect">
            <a:avLst/>
          </a:prstGeom>
        </p:spPr>
      </p:pic>
      <p:sp>
        <p:nvSpPr>
          <p:cNvPr id="16" name="文本框 15"/>
          <p:cNvSpPr txBox="1"/>
          <p:nvPr/>
        </p:nvSpPr>
        <p:spPr>
          <a:xfrm>
            <a:off x="728345" y="4569460"/>
            <a:ext cx="1417955" cy="368300"/>
          </a:xfrm>
          <a:prstGeom prst="rect">
            <a:avLst/>
          </a:prstGeom>
          <a:noFill/>
        </p:spPr>
        <p:txBody>
          <a:bodyPr wrap="square" rtlCol="0">
            <a:spAutoFit/>
          </a:bodyPr>
          <a:p>
            <a:r>
              <a:rPr lang="zh-CN" altLang="en-US"/>
              <a:t>其中，</a:t>
            </a:r>
            <a:endParaRPr lang="zh-CN" altLang="en-US"/>
          </a:p>
        </p:txBody>
      </p:sp>
      <p:pic>
        <p:nvPicPr>
          <p:cNvPr id="17" name="图片 16"/>
          <p:cNvPicPr>
            <a:picLocks noChangeAspect="1"/>
          </p:cNvPicPr>
          <p:nvPr/>
        </p:nvPicPr>
        <p:blipFill>
          <a:blip r:embed="rId5"/>
          <a:stretch>
            <a:fillRect/>
          </a:stretch>
        </p:blipFill>
        <p:spPr>
          <a:xfrm>
            <a:off x="3699510" y="4937760"/>
            <a:ext cx="3105150" cy="16827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6805"/>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en-US" altLang="zh-CN"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781038"/>
            <a:ext cx="1400810" cy="828675"/>
          </a:xfrm>
          <a:prstGeom prst="rect">
            <a:avLst/>
          </a:prstGeom>
          <a:noFill/>
        </p:spPr>
        <p:txBody>
          <a:bodyPr wrap="none" lIns="91436" tIns="45718" rIns="91436" bIns="45718" rtlCol="0">
            <a:spAutoFit/>
          </a:bodyPr>
          <a:lstStyle/>
          <a:p>
            <a:pPr algn="l"/>
            <a:r>
              <a:rPr lang="zh-CN" altLang="en-US" sz="4800" dirty="0">
                <a:solidFill>
                  <a:schemeClr val="bg1"/>
                </a:solidFill>
                <a:latin typeface="微软雅黑" panose="020B0503020204020204" pitchFamily="34" charset="-122"/>
                <a:ea typeface="微软雅黑" panose="020B0503020204020204" pitchFamily="34" charset="-122"/>
              </a:rPr>
              <a:t>模型</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2950066" y="3643594"/>
            <a:ext cx="887095" cy="367030"/>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M</a:t>
            </a:r>
            <a:r>
              <a:rPr lang="en-US" altLang="zh-CN" dirty="0">
                <a:solidFill>
                  <a:schemeClr val="bg1"/>
                </a:solidFill>
                <a:latin typeface="微软雅黑" panose="020B0503020204020204" pitchFamily="34" charset="-122"/>
                <a:ea typeface="微软雅黑" panose="020B0503020204020204" pitchFamily="34" charset="-122"/>
              </a:rPr>
              <a:t>odel</a:t>
            </a:r>
            <a:endParaRPr lang="en-US" altLang="zh-CN" dirty="0">
              <a:solidFill>
                <a:schemeClr val="bg1"/>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t="23546" b="8830"/>
          <a:stretch>
            <a:fillRect/>
          </a:stretch>
        </p:blipFill>
        <p:spPr>
          <a:xfrm>
            <a:off x="9815333" y="135922"/>
            <a:ext cx="2376667" cy="734513"/>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21.4,&quot;left&quot;:99.98236220472441,&quot;top&quot;:99,&quot;width&quot;:1151.3416535433073}"/>
</p:tagLst>
</file>

<file path=ppt/tags/tag10.xml><?xml version="1.0" encoding="utf-8"?>
<p:tagLst xmlns:p="http://schemas.openxmlformats.org/presentationml/2006/main">
  <p:tag name="KSO_WM_DIAGRAM_VIRTUALLY_FRAME" val="{&quot;height&quot;:421.4,&quot;left&quot;:99.98236220472441,&quot;top&quot;:99,&quot;width&quot;:1151.3416535433073}"/>
</p:tagLst>
</file>

<file path=ppt/tags/tag11.xml><?xml version="1.0" encoding="utf-8"?>
<p:tagLst xmlns:p="http://schemas.openxmlformats.org/presentationml/2006/main">
  <p:tag name="KSO_WM_DIAGRAM_VIRTUALLY_FRAME" val="{&quot;height&quot;:421.4,&quot;left&quot;:99.98236220472441,&quot;top&quot;:99,&quot;width&quot;:1151.3416535433073}"/>
</p:tagLst>
</file>

<file path=ppt/tags/tag12.xml><?xml version="1.0" encoding="utf-8"?>
<p:tagLst xmlns:p="http://schemas.openxmlformats.org/presentationml/2006/main">
  <p:tag name="KSO_WM_DIAGRAM_VIRTUALLY_FRAME" val="{&quot;height&quot;:421.4,&quot;left&quot;:99.98236220472441,&quot;top&quot;:99,&quot;width&quot;:1151.3416535433073}"/>
</p:tagLst>
</file>

<file path=ppt/tags/tag13.xml><?xml version="1.0" encoding="utf-8"?>
<p:tagLst xmlns:p="http://schemas.openxmlformats.org/presentationml/2006/main">
  <p:tag name="KSO_WM_DIAGRAM_VIRTUALLY_FRAME" val="{&quot;height&quot;:421.4,&quot;left&quot;:99.98236220472441,&quot;top&quot;:99,&quot;width&quot;:1151.3416535433073}"/>
</p:tagLst>
</file>

<file path=ppt/tags/tag14.xml><?xml version="1.0" encoding="utf-8"?>
<p:tagLst xmlns:p="http://schemas.openxmlformats.org/presentationml/2006/main">
  <p:tag name="KSO_WM_DIAGRAM_VIRTUALLY_FRAME" val="{&quot;height&quot;:421.4,&quot;left&quot;:99.98236220472441,&quot;top&quot;:99,&quot;width&quot;:1151.3416535433073}"/>
</p:tagLst>
</file>

<file path=ppt/tags/tag15.xml><?xml version="1.0" encoding="utf-8"?>
<p:tagLst xmlns:p="http://schemas.openxmlformats.org/presentationml/2006/main">
  <p:tag name="KSO_WM_DIAGRAM_VIRTUALLY_FRAME" val="{&quot;height&quot;:421.4,&quot;left&quot;:99.98236220472441,&quot;top&quot;:99,&quot;width&quot;:1151.3416535433073}"/>
</p:tagLst>
</file>

<file path=ppt/tags/tag16.xml><?xml version="1.0" encoding="utf-8"?>
<p:tagLst xmlns:p="http://schemas.openxmlformats.org/presentationml/2006/main">
  <p:tag name="KSO_WM_DIAGRAM_VIRTUALLY_FRAME" val="{&quot;height&quot;:421.4,&quot;left&quot;:99.98236220472441,&quot;top&quot;:99,&quot;width&quot;:1151.3416535433073}"/>
</p:tagLst>
</file>

<file path=ppt/tags/tag17.xml><?xml version="1.0" encoding="utf-8"?>
<p:tagLst xmlns:p="http://schemas.openxmlformats.org/presentationml/2006/main">
  <p:tag name="KSO_WM_DIAGRAM_VIRTUALLY_FRAME" val="{&quot;height&quot;:421.4,&quot;left&quot;:99.98236220472441,&quot;top&quot;:99,&quot;width&quot;:1151.3416535433073}"/>
</p:tagLst>
</file>

<file path=ppt/tags/tag18.xml><?xml version="1.0" encoding="utf-8"?>
<p:tagLst xmlns:p="http://schemas.openxmlformats.org/presentationml/2006/main">
  <p:tag name="KSO_WM_DIAGRAM_VIRTUALLY_FRAME" val="{&quot;height&quot;:421.4,&quot;left&quot;:99.98236220472441,&quot;top&quot;:99,&quot;width&quot;:1151.3416535433073}"/>
</p:tagLst>
</file>

<file path=ppt/tags/tag19.xml><?xml version="1.0" encoding="utf-8"?>
<p:tagLst xmlns:p="http://schemas.openxmlformats.org/presentationml/2006/main">
  <p:tag name="KSO_WM_DIAGRAM_VIRTUALLY_FRAME" val="{&quot;height&quot;:421.4,&quot;left&quot;:99.98236220472441,&quot;top&quot;:99,&quot;width&quot;:1151.3416535433073}"/>
</p:tagLst>
</file>

<file path=ppt/tags/tag2.xml><?xml version="1.0" encoding="utf-8"?>
<p:tagLst xmlns:p="http://schemas.openxmlformats.org/presentationml/2006/main">
  <p:tag name="KSO_WM_DIAGRAM_VIRTUALLY_FRAME" val="{&quot;height&quot;:421.4,&quot;left&quot;:99.98236220472441,&quot;top&quot;:99,&quot;width&quot;:1151.3416535433073}"/>
</p:tagLst>
</file>

<file path=ppt/tags/tag20.xml><?xml version="1.0" encoding="utf-8"?>
<p:tagLst xmlns:p="http://schemas.openxmlformats.org/presentationml/2006/main">
  <p:tag name="KSO_WM_DIAGRAM_VIRTUALLY_FRAME" val="{&quot;height&quot;:421.4,&quot;left&quot;:99.98236220472441,&quot;top&quot;:99,&quot;width&quot;:1151.3416535433073}"/>
</p:tagLst>
</file>

<file path=ppt/tags/tag21.xml><?xml version="1.0" encoding="utf-8"?>
<p:tagLst xmlns:p="http://schemas.openxmlformats.org/presentationml/2006/main">
  <p:tag name="KSO_WM_DIAGRAM_VIRTUALLY_FRAME" val="{&quot;height&quot;:421.4,&quot;left&quot;:99.98236220472441,&quot;top&quot;:99,&quot;width&quot;:1151.3416535433073}"/>
</p:tagLst>
</file>

<file path=ppt/tags/tag22.xml><?xml version="1.0" encoding="utf-8"?>
<p:tagLst xmlns:p="http://schemas.openxmlformats.org/presentationml/2006/main">
  <p:tag name="KSO_WM_DIAGRAM_VIRTUALLY_FRAME" val="{&quot;height&quot;:421.4,&quot;left&quot;:99.98236220472441,&quot;top&quot;:99,&quot;width&quot;:1151.3416535433073}"/>
</p:tagLst>
</file>

<file path=ppt/tags/tag23.xml><?xml version="1.0" encoding="utf-8"?>
<p:tagLst xmlns:p="http://schemas.openxmlformats.org/presentationml/2006/main">
  <p:tag name="KSO_WM_DIAGRAM_VIRTUALLY_FRAME" val="{&quot;height&quot;:421.4,&quot;left&quot;:99.98236220472441,&quot;top&quot;:99,&quot;width&quot;:1151.3416535433073}"/>
</p:tagLst>
</file>

<file path=ppt/tags/tag24.xml><?xml version="1.0" encoding="utf-8"?>
<p:tagLst xmlns:p="http://schemas.openxmlformats.org/presentationml/2006/main">
  <p:tag name="KSO_WM_DIAGRAM_VIRTUALLY_FRAME" val="{&quot;height&quot;:421.4,&quot;left&quot;:99.98236220472441,&quot;top&quot;:99,&quot;width&quot;:1151.3416535433073}"/>
</p:tagLst>
</file>

<file path=ppt/tags/tag25.xml><?xml version="1.0" encoding="utf-8"?>
<p:tagLst xmlns:p="http://schemas.openxmlformats.org/presentationml/2006/main">
  <p:tag name="KSO_WM_DIAGRAM_VIRTUALLY_FRAME" val="{&quot;height&quot;:421.4,&quot;left&quot;:99.98236220472441,&quot;top&quot;:99,&quot;width&quot;:1151.3416535433073}"/>
</p:tagLst>
</file>

<file path=ppt/tags/tag26.xml><?xml version="1.0" encoding="utf-8"?>
<p:tagLst xmlns:p="http://schemas.openxmlformats.org/presentationml/2006/main">
  <p:tag name="KSO_WM_DIAGRAM_VIRTUALLY_FRAME" val="{&quot;height&quot;:421.4,&quot;left&quot;:99.98236220472441,&quot;top&quot;:99,&quot;width&quot;:1151.3416535433073}"/>
</p:tagLst>
</file>

<file path=ppt/tags/tag27.xml><?xml version="1.0" encoding="utf-8"?>
<p:tagLst xmlns:p="http://schemas.openxmlformats.org/presentationml/2006/main">
  <p:tag name="KSO_WM_DIAGRAM_VIRTUALLY_FRAME" val="{&quot;height&quot;:421.4,&quot;left&quot;:99.98236220472441,&quot;top&quot;:99,&quot;width&quot;:1151.3416535433073}"/>
</p:tagLst>
</file>

<file path=ppt/tags/tag28.xml><?xml version="1.0" encoding="utf-8"?>
<p:tagLst xmlns:p="http://schemas.openxmlformats.org/presentationml/2006/main">
  <p:tag name="KSO_WPP_MARK_KEY" val="8b8ddb64-4b7a-448f-8169-7efe9b1151e2"/>
  <p:tag name="COMMONDATA" val="eyJoZGlkIjoiOTBmMzAzMTFiNmJkYTM3NjdjMGJiNTY2MmIyOWM4NjIifQ=="/>
</p:tagLst>
</file>

<file path=ppt/tags/tag3.xml><?xml version="1.0" encoding="utf-8"?>
<p:tagLst xmlns:p="http://schemas.openxmlformats.org/presentationml/2006/main">
  <p:tag name="KSO_WM_DIAGRAM_VIRTUALLY_FRAME" val="{&quot;height&quot;:421.4,&quot;left&quot;:99.98236220472441,&quot;top&quot;:99,&quot;width&quot;:1151.3416535433073}"/>
</p:tagLst>
</file>

<file path=ppt/tags/tag4.xml><?xml version="1.0" encoding="utf-8"?>
<p:tagLst xmlns:p="http://schemas.openxmlformats.org/presentationml/2006/main">
  <p:tag name="KSO_WM_DIAGRAM_VIRTUALLY_FRAME" val="{&quot;height&quot;:421.4,&quot;left&quot;:99.98236220472441,&quot;top&quot;:99,&quot;width&quot;:1151.3416535433073}"/>
</p:tagLst>
</file>

<file path=ppt/tags/tag5.xml><?xml version="1.0" encoding="utf-8"?>
<p:tagLst xmlns:p="http://schemas.openxmlformats.org/presentationml/2006/main">
  <p:tag name="KSO_WM_DIAGRAM_VIRTUALLY_FRAME" val="{&quot;height&quot;:421.4,&quot;left&quot;:99.98236220472441,&quot;top&quot;:99,&quot;width&quot;:1151.3416535433073}"/>
</p:tagLst>
</file>

<file path=ppt/tags/tag6.xml><?xml version="1.0" encoding="utf-8"?>
<p:tagLst xmlns:p="http://schemas.openxmlformats.org/presentationml/2006/main">
  <p:tag name="KSO_WM_DIAGRAM_VIRTUALLY_FRAME" val="{&quot;height&quot;:421.4,&quot;left&quot;:99.98236220472441,&quot;top&quot;:99,&quot;width&quot;:1151.3416535433073}"/>
</p:tagLst>
</file>

<file path=ppt/tags/tag7.xml><?xml version="1.0" encoding="utf-8"?>
<p:tagLst xmlns:p="http://schemas.openxmlformats.org/presentationml/2006/main">
  <p:tag name="KSO_WM_DIAGRAM_VIRTUALLY_FRAME" val="{&quot;height&quot;:421.4,&quot;left&quot;:99.98236220472441,&quot;top&quot;:99,&quot;width&quot;:1151.3416535433073}"/>
</p:tagLst>
</file>

<file path=ppt/tags/tag8.xml><?xml version="1.0" encoding="utf-8"?>
<p:tagLst xmlns:p="http://schemas.openxmlformats.org/presentationml/2006/main">
  <p:tag name="KSO_WM_DIAGRAM_VIRTUALLY_FRAME" val="{&quot;height&quot;:421.4,&quot;left&quot;:99.98236220472441,&quot;top&quot;:99,&quot;width&quot;:1151.3416535433073}"/>
</p:tagLst>
</file>

<file path=ppt/tags/tag9.xml><?xml version="1.0" encoding="utf-8"?>
<p:tagLst xmlns:p="http://schemas.openxmlformats.org/presentationml/2006/main">
  <p:tag name="KSO_WM_DIAGRAM_VIRTUALLY_FRAME" val="{&quot;height&quot;:421.4,&quot;left&quot;:99.98236220472441,&quot;top&quot;:99,&quot;width&quot;:1151.3416535433073}"/>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3077</Words>
  <Application>WPS 演示</Application>
  <PresentationFormat>宽屏</PresentationFormat>
  <Paragraphs>237</Paragraphs>
  <Slides>19</Slides>
  <Notes>29</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19</vt:i4>
      </vt:variant>
    </vt:vector>
  </HeadingPairs>
  <TitlesOfParts>
    <vt:vector size="36" baseType="lpstr">
      <vt:lpstr>Arial</vt:lpstr>
      <vt:lpstr>宋体</vt:lpstr>
      <vt:lpstr>Wingdings</vt:lpstr>
      <vt:lpstr>微软雅黑</vt:lpstr>
      <vt:lpstr>Wingdings</vt:lpstr>
      <vt:lpstr>黑体</vt:lpstr>
      <vt:lpstr>Cambria Math</vt:lpstr>
      <vt:lpstr>Calibri</vt:lpstr>
      <vt:lpstr>Arial Unicode MS</vt:lpstr>
      <vt:lpstr>Calibri Light</vt:lpstr>
      <vt:lpstr>BatangChe</vt:lpstr>
      <vt:lpstr>Segoe Print</vt:lpstr>
      <vt:lpstr>Office 主题</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冯仟潞</cp:lastModifiedBy>
  <cp:revision>177</cp:revision>
  <dcterms:created xsi:type="dcterms:W3CDTF">2017-04-21T07:43:00Z</dcterms:created>
  <dcterms:modified xsi:type="dcterms:W3CDTF">2025-03-18T04:20:57Z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C118096AA8CE43DB840DDBD959A5D742_12</vt:lpwstr>
  </property>
</Properties>
</file>